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23"/>
  </p:notesMasterIdLst>
  <p:handoutMasterIdLst>
    <p:handoutMasterId r:id="rId24"/>
  </p:handoutMasterIdLst>
  <p:sldIdLst>
    <p:sldId id="401" r:id="rId2"/>
    <p:sldId id="409" r:id="rId3"/>
    <p:sldId id="427" r:id="rId4"/>
    <p:sldId id="410" r:id="rId5"/>
    <p:sldId id="413" r:id="rId6"/>
    <p:sldId id="416" r:id="rId7"/>
    <p:sldId id="421" r:id="rId8"/>
    <p:sldId id="419" r:id="rId9"/>
    <p:sldId id="428" r:id="rId10"/>
    <p:sldId id="429" r:id="rId11"/>
    <p:sldId id="430" r:id="rId12"/>
    <p:sldId id="390" r:id="rId13"/>
    <p:sldId id="431" r:id="rId14"/>
    <p:sldId id="370" r:id="rId15"/>
    <p:sldId id="423" r:id="rId16"/>
    <p:sldId id="432" r:id="rId17"/>
    <p:sldId id="433" r:id="rId18"/>
    <p:sldId id="424" r:id="rId19"/>
    <p:sldId id="426" r:id="rId20"/>
    <p:sldId id="403" r:id="rId21"/>
    <p:sldId id="381" r:id="rId22"/>
  </p:sldIdLst>
  <p:sldSz cx="11887200" cy="7412038"/>
  <p:notesSz cx="7102475" cy="93884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550863" indent="-9366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1101725" indent="-18732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652588" indent="-2809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2205038" indent="-3762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35">
          <p15:clr>
            <a:srgbClr val="A4A3A4"/>
          </p15:clr>
        </p15:guide>
        <p15:guide id="2" pos="37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00"/>
    <a:srgbClr val="FFCC00"/>
    <a:srgbClr val="00FFFF"/>
    <a:srgbClr val="FF0000"/>
    <a:srgbClr val="FF6600"/>
    <a:srgbClr val="99CC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2" autoAdjust="0"/>
    <p:restoredTop sz="96625" autoAdjust="0"/>
  </p:normalViewPr>
  <p:slideViewPr>
    <p:cSldViewPr>
      <p:cViewPr varScale="1">
        <p:scale>
          <a:sx n="65" d="100"/>
          <a:sy n="65" d="100"/>
        </p:scale>
        <p:origin x="954" y="72"/>
      </p:cViewPr>
      <p:guideLst>
        <p:guide orient="horz" pos="2335"/>
        <p:guide pos="374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104819" tIns="52410" rIns="104819" bIns="52410" rtlCol="0"/>
          <a:lstStyle>
            <a:lvl1pPr algn="l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6575" cy="469900"/>
          </a:xfrm>
          <a:prstGeom prst="rect">
            <a:avLst/>
          </a:prstGeom>
        </p:spPr>
        <p:txBody>
          <a:bodyPr vert="horz" lIns="104819" tIns="52410" rIns="104819" bIns="52410" rtlCol="0"/>
          <a:lstStyle>
            <a:lvl1pPr algn="r">
              <a:defRPr sz="1400"/>
            </a:lvl1pPr>
          </a:lstStyle>
          <a:p>
            <a:pPr>
              <a:defRPr/>
            </a:pPr>
            <a:fld id="{9A3DDFBF-54E7-410E-8F86-405DAD37BC09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104819" tIns="52410" rIns="104819" bIns="52410" rtlCol="0" anchor="b"/>
          <a:lstStyle>
            <a:lvl1pPr algn="l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4313" y="8916988"/>
            <a:ext cx="3076575" cy="469900"/>
          </a:xfrm>
          <a:prstGeom prst="rect">
            <a:avLst/>
          </a:prstGeom>
        </p:spPr>
        <p:txBody>
          <a:bodyPr vert="horz" wrap="square" lIns="104819" tIns="52410" rIns="104819" bIns="5241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35BFC40-DB5F-4FA9-A047-28B86A2CB1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1318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104819" tIns="52410" rIns="104819" bIns="52410" rtlCol="0"/>
          <a:lstStyle>
            <a:lvl1pPr algn="l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6575" cy="469900"/>
          </a:xfrm>
          <a:prstGeom prst="rect">
            <a:avLst/>
          </a:prstGeom>
        </p:spPr>
        <p:txBody>
          <a:bodyPr vert="horz" lIns="104819" tIns="52410" rIns="104819" bIns="52410" rtlCol="0"/>
          <a:lstStyle>
            <a:lvl1pPr algn="r">
              <a:defRPr sz="1400"/>
            </a:lvl1pPr>
          </a:lstStyle>
          <a:p>
            <a:pPr>
              <a:defRPr/>
            </a:pPr>
            <a:fld id="{491C8FF7-9997-4F38-906F-6D19792288DD}" type="datetimeFigureOut">
              <a:rPr lang="en-US"/>
              <a:pPr>
                <a:defRPr/>
              </a:pPr>
              <a:t>8/15/2017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0250" y="704850"/>
            <a:ext cx="5641975" cy="3517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4819" tIns="52410" rIns="104819" bIns="5241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459288"/>
            <a:ext cx="5680075" cy="4224337"/>
          </a:xfrm>
          <a:prstGeom prst="rect">
            <a:avLst/>
          </a:prstGeom>
        </p:spPr>
        <p:txBody>
          <a:bodyPr vert="horz" lIns="104819" tIns="52410" rIns="104819" bIns="5241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104819" tIns="52410" rIns="104819" bIns="52410" rtlCol="0" anchor="b"/>
          <a:lstStyle>
            <a:lvl1pPr algn="l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8916988"/>
            <a:ext cx="3076575" cy="469900"/>
          </a:xfrm>
          <a:prstGeom prst="rect">
            <a:avLst/>
          </a:prstGeom>
        </p:spPr>
        <p:txBody>
          <a:bodyPr vert="horz" wrap="square" lIns="104819" tIns="52410" rIns="104819" bIns="5241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750AF00-A850-4266-8811-69D0095024E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1421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ECE8952-F3F1-42C0-897A-9405DE79E0A6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442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1B04D52-7D3B-4CC8-BDE6-84A0FA44180F}" type="slidenum">
              <a:rPr lang="en-US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61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40" y="2302536"/>
            <a:ext cx="10104120" cy="158878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3080" y="4200155"/>
            <a:ext cx="8321040" cy="18941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3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2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4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55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6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082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59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1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2B1A91-571F-477B-97A3-050B20A98D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076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C02B5E-8839-434D-93BB-1EC145204D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593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007" y="4762921"/>
            <a:ext cx="10104120" cy="1472113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9007" y="3141538"/>
            <a:ext cx="10104120" cy="1621383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5138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1027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5415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0553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569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30829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5968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41106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D8CF7-E62A-46AB-BE43-656C0F5E47F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79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1729476"/>
            <a:ext cx="5250180" cy="4891602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2660" y="1729476"/>
            <a:ext cx="5250180" cy="4891602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59B329-529B-4338-B3AC-0CAA540C3B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763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659130"/>
            <a:ext cx="5252244" cy="691447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51383" indent="0">
              <a:buNone/>
              <a:defRPr sz="2400" b="1"/>
            </a:lvl2pPr>
            <a:lvl3pPr marL="1102766" indent="0">
              <a:buNone/>
              <a:defRPr sz="2200" b="1"/>
            </a:lvl3pPr>
            <a:lvl4pPr marL="1654150" indent="0">
              <a:buNone/>
              <a:defRPr sz="1900" b="1"/>
            </a:lvl4pPr>
            <a:lvl5pPr marL="2205533" indent="0">
              <a:buNone/>
              <a:defRPr sz="1900" b="1"/>
            </a:lvl5pPr>
            <a:lvl6pPr marL="2756916" indent="0">
              <a:buNone/>
              <a:defRPr sz="1900" b="1"/>
            </a:lvl6pPr>
            <a:lvl7pPr marL="3308299" indent="0">
              <a:buNone/>
              <a:defRPr sz="1900" b="1"/>
            </a:lvl7pPr>
            <a:lvl8pPr marL="3859682" indent="0">
              <a:buNone/>
              <a:defRPr sz="1900" b="1"/>
            </a:lvl8pPr>
            <a:lvl9pPr marL="4411066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" y="2350577"/>
            <a:ext cx="5252244" cy="4270501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8533" y="1659130"/>
            <a:ext cx="5254308" cy="691447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51383" indent="0">
              <a:buNone/>
              <a:defRPr sz="2400" b="1"/>
            </a:lvl2pPr>
            <a:lvl3pPr marL="1102766" indent="0">
              <a:buNone/>
              <a:defRPr sz="2200" b="1"/>
            </a:lvl3pPr>
            <a:lvl4pPr marL="1654150" indent="0">
              <a:buNone/>
              <a:defRPr sz="1900" b="1"/>
            </a:lvl4pPr>
            <a:lvl5pPr marL="2205533" indent="0">
              <a:buNone/>
              <a:defRPr sz="1900" b="1"/>
            </a:lvl5pPr>
            <a:lvl6pPr marL="2756916" indent="0">
              <a:buNone/>
              <a:defRPr sz="1900" b="1"/>
            </a:lvl6pPr>
            <a:lvl7pPr marL="3308299" indent="0">
              <a:buNone/>
              <a:defRPr sz="1900" b="1"/>
            </a:lvl7pPr>
            <a:lvl8pPr marL="3859682" indent="0">
              <a:buNone/>
              <a:defRPr sz="1900" b="1"/>
            </a:lvl8pPr>
            <a:lvl9pPr marL="4411066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8533" y="2350577"/>
            <a:ext cx="5254308" cy="4270501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93BCFE-760C-4C71-A81F-868FE2B5FBF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53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42F0B-EFDE-482A-818E-A1569B15EF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8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412A0B-2D18-4AC4-B8E6-5123231DA0F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117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1" y="295109"/>
            <a:ext cx="3910807" cy="125592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7565" y="295110"/>
            <a:ext cx="6645275" cy="6325969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1" y="1551038"/>
            <a:ext cx="3910807" cy="5070040"/>
          </a:xfrm>
        </p:spPr>
        <p:txBody>
          <a:bodyPr/>
          <a:lstStyle>
            <a:lvl1pPr marL="0" indent="0">
              <a:buNone/>
              <a:defRPr sz="1700"/>
            </a:lvl1pPr>
            <a:lvl2pPr marL="551383" indent="0">
              <a:buNone/>
              <a:defRPr sz="1400"/>
            </a:lvl2pPr>
            <a:lvl3pPr marL="1102766" indent="0">
              <a:buNone/>
              <a:defRPr sz="1200"/>
            </a:lvl3pPr>
            <a:lvl4pPr marL="1654150" indent="0">
              <a:buNone/>
              <a:defRPr sz="1100"/>
            </a:lvl4pPr>
            <a:lvl5pPr marL="2205533" indent="0">
              <a:buNone/>
              <a:defRPr sz="1100"/>
            </a:lvl5pPr>
            <a:lvl6pPr marL="2756916" indent="0">
              <a:buNone/>
              <a:defRPr sz="1100"/>
            </a:lvl6pPr>
            <a:lvl7pPr marL="3308299" indent="0">
              <a:buNone/>
              <a:defRPr sz="1100"/>
            </a:lvl7pPr>
            <a:lvl8pPr marL="3859682" indent="0">
              <a:buNone/>
              <a:defRPr sz="1100"/>
            </a:lvl8pPr>
            <a:lvl9pPr marL="4411066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996EBC-423F-4F50-BDC8-1ADE09A1AF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09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974" y="5188427"/>
            <a:ext cx="7132320" cy="612523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29974" y="662279"/>
            <a:ext cx="7132320" cy="4447223"/>
          </a:xfrm>
        </p:spPr>
        <p:txBody>
          <a:bodyPr rtlCol="0">
            <a:normAutofit/>
          </a:bodyPr>
          <a:lstStyle>
            <a:lvl1pPr marL="0" indent="0">
              <a:buNone/>
              <a:defRPr sz="3900"/>
            </a:lvl1pPr>
            <a:lvl2pPr marL="551383" indent="0">
              <a:buNone/>
              <a:defRPr sz="3400"/>
            </a:lvl2pPr>
            <a:lvl3pPr marL="1102766" indent="0">
              <a:buNone/>
              <a:defRPr sz="2900"/>
            </a:lvl3pPr>
            <a:lvl4pPr marL="1654150" indent="0">
              <a:buNone/>
              <a:defRPr sz="2400"/>
            </a:lvl4pPr>
            <a:lvl5pPr marL="2205533" indent="0">
              <a:buNone/>
              <a:defRPr sz="2400"/>
            </a:lvl5pPr>
            <a:lvl6pPr marL="2756916" indent="0">
              <a:buNone/>
              <a:defRPr sz="2400"/>
            </a:lvl6pPr>
            <a:lvl7pPr marL="3308299" indent="0">
              <a:buNone/>
              <a:defRPr sz="2400"/>
            </a:lvl7pPr>
            <a:lvl8pPr marL="3859682" indent="0">
              <a:buNone/>
              <a:defRPr sz="2400"/>
            </a:lvl8pPr>
            <a:lvl9pPr marL="4411066" indent="0">
              <a:buNone/>
              <a:defRPr sz="24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9974" y="5800950"/>
            <a:ext cx="7132320" cy="869884"/>
          </a:xfrm>
        </p:spPr>
        <p:txBody>
          <a:bodyPr/>
          <a:lstStyle>
            <a:lvl1pPr marL="0" indent="0">
              <a:buNone/>
              <a:defRPr sz="1700"/>
            </a:lvl1pPr>
            <a:lvl2pPr marL="551383" indent="0">
              <a:buNone/>
              <a:defRPr sz="1400"/>
            </a:lvl2pPr>
            <a:lvl3pPr marL="1102766" indent="0">
              <a:buNone/>
              <a:defRPr sz="1200"/>
            </a:lvl3pPr>
            <a:lvl4pPr marL="1654150" indent="0">
              <a:buNone/>
              <a:defRPr sz="1100"/>
            </a:lvl4pPr>
            <a:lvl5pPr marL="2205533" indent="0">
              <a:buNone/>
              <a:defRPr sz="1100"/>
            </a:lvl5pPr>
            <a:lvl6pPr marL="2756916" indent="0">
              <a:buNone/>
              <a:defRPr sz="1100"/>
            </a:lvl6pPr>
            <a:lvl7pPr marL="3308299" indent="0">
              <a:buNone/>
              <a:defRPr sz="1100"/>
            </a:lvl7pPr>
            <a:lvl8pPr marL="3859682" indent="0">
              <a:buNone/>
              <a:defRPr sz="1100"/>
            </a:lvl8pPr>
            <a:lvl9pPr marL="4411066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F96668-8C34-444E-B0B4-AD1A893FAF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512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E70EC-2A80-4E67-BE09-0047D02C0A1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799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18220" y="296826"/>
            <a:ext cx="2674620" cy="632425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96826"/>
            <a:ext cx="7825740" cy="632425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41BD3D-90FF-434E-A40A-323792EDD8C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274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93725" y="296863"/>
            <a:ext cx="1069975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0277" tIns="55138" rIns="110277" bIns="551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93725" y="1728788"/>
            <a:ext cx="10699750" cy="489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0277" tIns="55138" rIns="110277" bIns="551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3725" y="6869113"/>
            <a:ext cx="2774950" cy="395287"/>
          </a:xfrm>
          <a:prstGeom prst="rect">
            <a:avLst/>
          </a:prstGeom>
        </p:spPr>
        <p:txBody>
          <a:bodyPr vert="horz" lIns="110277" tIns="55138" rIns="110277" bIns="5513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60825" y="6869113"/>
            <a:ext cx="3765550" cy="395287"/>
          </a:xfrm>
          <a:prstGeom prst="rect">
            <a:avLst/>
          </a:prstGeom>
        </p:spPr>
        <p:txBody>
          <a:bodyPr vert="horz" lIns="110277" tIns="55138" rIns="110277" bIns="55138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8525" y="6869113"/>
            <a:ext cx="2774950" cy="395287"/>
          </a:xfrm>
          <a:prstGeom prst="rect">
            <a:avLst/>
          </a:prstGeom>
        </p:spPr>
        <p:txBody>
          <a:bodyPr vert="horz" wrap="square" lIns="110277" tIns="55138" rIns="110277" bIns="551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898989"/>
                </a:solidFill>
              </a:defRPr>
            </a:lvl1pPr>
          </a:lstStyle>
          <a:p>
            <a:fld id="{B3DE6B85-DCAC-42FF-AD6F-8113B2ACCF6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hf hdr="0" ftr="0" dt="0"/>
  <p:txStyles>
    <p:titleStyle>
      <a:lvl1pPr algn="ctr" defTabSz="1101725" rtl="0" eaLnBrk="0" fontAlgn="base" hangingPunct="0">
        <a:spcBef>
          <a:spcPct val="0"/>
        </a:spcBef>
        <a:spcAft>
          <a:spcPct val="0"/>
        </a:spcAft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101725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</a:defRPr>
      </a:lvl2pPr>
      <a:lvl3pPr algn="ctr" defTabSz="1101725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</a:defRPr>
      </a:lvl3pPr>
      <a:lvl4pPr algn="ctr" defTabSz="1101725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</a:defRPr>
      </a:lvl4pPr>
      <a:lvl5pPr algn="ctr" defTabSz="1101725" rtl="0" eaLnBrk="0" fontAlgn="base" hangingPunct="0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</a:defRPr>
      </a:lvl5pPr>
      <a:lvl6pPr marL="457200" algn="ctr" defTabSz="1101725" rtl="0" fontAlgn="base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</a:defRPr>
      </a:lvl6pPr>
      <a:lvl7pPr marL="914400" algn="ctr" defTabSz="1101725" rtl="0" fontAlgn="base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</a:defRPr>
      </a:lvl7pPr>
      <a:lvl8pPr marL="1371600" algn="ctr" defTabSz="1101725" rtl="0" fontAlgn="base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</a:defRPr>
      </a:lvl8pPr>
      <a:lvl9pPr marL="1828800" algn="ctr" defTabSz="1101725" rtl="0" fontAlgn="base"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" pitchFamily="34" charset="0"/>
        </a:defRPr>
      </a:lvl9pPr>
    </p:titleStyle>
    <p:bodyStyle>
      <a:lvl1pPr marL="412750" indent="-412750" algn="l" defTabSz="11017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895350" indent="-344488" algn="l" defTabSz="11017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77950" indent="-274638" algn="l" defTabSz="11017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28813" indent="-274638" algn="l" defTabSz="11017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79675" indent="-274638" algn="l" defTabSz="11017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32608" indent="-275692" algn="l" defTabSz="110276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83991" indent="-275692" algn="l" defTabSz="110276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35374" indent="-275692" algn="l" defTabSz="110276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86757" indent="-275692" algn="l" defTabSz="110276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0276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51383" algn="l" defTabSz="110276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02766" algn="l" defTabSz="110276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54150" algn="l" defTabSz="110276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05533" algn="l" defTabSz="110276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56916" algn="l" defTabSz="110276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08299" algn="l" defTabSz="110276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59682" algn="l" defTabSz="110276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11066" algn="l" defTabSz="110276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781"/>
            <a:ext cx="11887200" cy="741203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5428" y="307559"/>
            <a:ext cx="9395772" cy="156966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32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IMPLEMENTASI SAKIP </a:t>
            </a:r>
            <a:r>
              <a:rPr lang="id-ID" sz="32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id-ID" sz="32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</a:t>
            </a:r>
            <a:r>
              <a:rPr lang="en-US" sz="32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NAS  SOSIAL</a:t>
            </a:r>
            <a:r>
              <a:rPr lang="id-ID" sz="32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KABUPATEN BLITAR  </a:t>
            </a:r>
            <a:endParaRPr lang="id-ID" sz="3200" dirty="0">
              <a:ln w="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32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TAHUN   2017 </a:t>
            </a:r>
          </a:p>
        </p:txBody>
      </p:sp>
      <p:pic>
        <p:nvPicPr>
          <p:cNvPr id="2052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25050" y="392113"/>
            <a:ext cx="1428750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822" y="5378989"/>
            <a:ext cx="2779078" cy="19084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64" name="Picture 16" descr="D:\AA Camera VIVO_10 Juli 2017\IMG_20170209_110730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957" y="3495675"/>
            <a:ext cx="2791944" cy="167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5" name="Picture 1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2800" y="4392613"/>
            <a:ext cx="8001000" cy="283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 descr="D:\FOTO DAYASOS\DSC00763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8387" y="1496219"/>
            <a:ext cx="3198813" cy="20581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96240" y="286401"/>
            <a:ext cx="11094720" cy="64996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10277" tIns="55138" rIns="110277" bIns="55138">
            <a:spAutoFit/>
          </a:bodyPr>
          <a:lstStyle/>
          <a:p>
            <a:pPr algn="ctr" defTabSz="1102766">
              <a:lnSpc>
                <a:spcPts val="2050"/>
              </a:lnSpc>
              <a:defRPr/>
            </a:pPr>
            <a:r>
              <a:rPr lang="id-ID" sz="29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  </a:t>
            </a:r>
            <a:r>
              <a:rPr lang="id-ID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KETERKAITAN RPJMD </a:t>
            </a:r>
            <a:r>
              <a:rPr lang="en-US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KABUPATEN BLITAR </a:t>
            </a:r>
            <a:r>
              <a:rPr lang="id-ID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 201</a:t>
            </a:r>
            <a:r>
              <a:rPr lang="en-US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6</a:t>
            </a:r>
            <a:r>
              <a:rPr lang="id-ID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 – 20</a:t>
            </a:r>
            <a:r>
              <a:rPr lang="en-US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2</a:t>
            </a:r>
            <a:r>
              <a:rPr lang="id-ID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1  </a:t>
            </a:r>
          </a:p>
          <a:p>
            <a:pPr algn="ctr" defTabSz="1102766">
              <a:lnSpc>
                <a:spcPts val="2050"/>
              </a:lnSpc>
              <a:defRPr/>
            </a:pPr>
            <a:r>
              <a:rPr lang="id-ID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DENGAN RENSTRA DINAS </a:t>
            </a:r>
            <a:r>
              <a:rPr lang="en-US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SOSIAL KABUPATEN BLITAR </a:t>
            </a:r>
            <a:r>
              <a:rPr lang="id-ID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TAHUN 201</a:t>
            </a:r>
            <a:r>
              <a:rPr lang="en-US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6</a:t>
            </a:r>
            <a:r>
              <a:rPr lang="id-ID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 - 20</a:t>
            </a:r>
            <a:r>
              <a:rPr lang="en-US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2</a:t>
            </a:r>
            <a:r>
              <a:rPr lang="id-ID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1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charset="0"/>
              <a:cs typeface="Arial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-14859" y="1419540"/>
          <a:ext cx="5958459" cy="54414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58459"/>
              </a:tblGrid>
              <a:tr h="5364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5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RPJMD TAHUN 201</a:t>
                      </a:r>
                      <a:r>
                        <a:rPr lang="en-US" sz="15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id-ID" sz="15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20</a:t>
                      </a:r>
                      <a:r>
                        <a:rPr lang="en-US" sz="15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id-ID" sz="15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id-ID" sz="15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5615" marR="85615" marT="0" marB="0"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7558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id-ID" sz="1500" b="1" i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VISI :</a:t>
                      </a: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MENUJU KABUPATEN BLITAR</a:t>
                      </a:r>
                      <a:r>
                        <a:rPr lang="id-ID" sz="14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LEBIH SEJAHTERA,</a:t>
                      </a:r>
                      <a:r>
                        <a:rPr lang="id-ID" sz="1400" b="1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MAJU DAN </a:t>
                      </a:r>
                      <a:r>
                        <a:rPr lang="id-ID" sz="1400" b="1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BERDAYA SAING</a:t>
                      </a:r>
                      <a:r>
                        <a:rPr lang="id-ID" sz="14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85615" marR="85615" marT="0" marB="0"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FF00"/>
                    </a:solidFill>
                  </a:tcPr>
                </a:tc>
              </a:tr>
              <a:tr h="1211604">
                <a:tc>
                  <a:txBody>
                    <a:bodyPr/>
                    <a:lstStyle/>
                    <a:p>
                      <a:pPr marL="627063" indent="-627063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en-US" sz="1300" b="1" i="1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627063" indent="-627063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id-ID" sz="1300" b="1" i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MISI </a:t>
                      </a:r>
                      <a:r>
                        <a:rPr lang="en-US" sz="1300" b="1" i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id-ID" sz="1300" b="1" i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: </a:t>
                      </a:r>
                      <a:r>
                        <a:rPr lang="en-US" sz="1400" b="1" dirty="0" smtClean="0">
                          <a:solidFill>
                            <a:prstClr val="black"/>
                          </a:solidFill>
                          <a:latin typeface="Berlin Sans FB Demi" panose="020E0802020502020306" pitchFamily="34" charset="0"/>
                          <a:cs typeface="Calibri" pitchFamily="34" charset="0"/>
                        </a:rPr>
                        <a:t>MENINGKATKAN TARAF KEHIDUPAN MASYARAKAT MELALUI AKSELERASI    PROGRAM PENGENTASAN KEMISKINAN, OPTIMALISASI DAN PENGEMBANGAN PROGRAM PEMBANGUNAN DAN KEMASYARAKATAN YANG TEPAT SASARAN</a:t>
                      </a:r>
                      <a:endParaRPr lang="id-ID" sz="1300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5615" marR="85615" marT="0" marB="0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361093">
                <a:tc>
                  <a:txBody>
                    <a:bodyPr/>
                    <a:lstStyle/>
                    <a:p>
                      <a:pPr marL="990600" marR="0" indent="-99060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b="1" i="1" baseline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990600" marR="0" indent="-99060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b="1" i="1" baseline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990600" marR="0" indent="-99060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300" b="1" i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TUJUAN  </a:t>
                      </a:r>
                      <a:r>
                        <a:rPr lang="en-US" sz="1300" b="1" i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id-ID" sz="1300" b="1" i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:   </a:t>
                      </a:r>
                      <a:r>
                        <a:rPr lang="en-US" sz="1300" b="1" i="0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itchFamily="34" charset="0"/>
                        </a:rPr>
                        <a:t>MENINGKATKAN</a:t>
                      </a:r>
                      <a:r>
                        <a:rPr lang="en-US" sz="1300" b="1" i="0" kern="12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itchFamily="34" charset="0"/>
                        </a:rPr>
                        <a:t> DERAJAT EKONOMI MASYARAKAT</a:t>
                      </a:r>
                      <a:endParaRPr lang="id-ID" sz="1500" b="1" kern="1200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85615" marR="8561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1576509">
                <a:tc>
                  <a:txBody>
                    <a:bodyPr/>
                    <a:lstStyle/>
                    <a:p>
                      <a:pPr marL="1608138" indent="-1608138"/>
                      <a:endParaRPr lang="id-ID" sz="1300" b="1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1165225" marR="0" lvl="0" indent="-11652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b="1" dirty="0" smtClean="0">
                          <a:solidFill>
                            <a:srgbClr val="0000FF"/>
                          </a:solidFill>
                          <a:effectLst/>
                          <a:latin typeface="Berlin Sans FB Demi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SASARAN</a:t>
                      </a:r>
                      <a:r>
                        <a:rPr lang="en-US" sz="1600" b="1" dirty="0" smtClean="0">
                          <a:solidFill>
                            <a:srgbClr val="0000FF"/>
                          </a:solidFill>
                          <a:effectLst/>
                          <a:latin typeface="Berlin Sans FB Demi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1</a:t>
                      </a:r>
                      <a:r>
                        <a:rPr lang="id-ID" sz="1600" b="1" dirty="0" smtClean="0">
                          <a:solidFill>
                            <a:srgbClr val="0000FF"/>
                          </a:solidFill>
                          <a:effectLst/>
                          <a:latin typeface="Berlin Sans FB Demi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:  </a:t>
                      </a:r>
                      <a:r>
                        <a:rPr lang="id-ID" sz="1600" b="1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rgbClr val="0000FF"/>
                          </a:solidFill>
                          <a:effectLst/>
                          <a:latin typeface="Berlin Sans FB" pitchFamily="34" charset="0"/>
                          <a:ea typeface="+mn-ea"/>
                          <a:cs typeface="+mn-cs"/>
                        </a:rPr>
                        <a:t>MENURUNNYA</a:t>
                      </a:r>
                      <a:r>
                        <a:rPr lang="en-US" sz="1800" b="1" kern="1200" baseline="0" dirty="0" smtClean="0">
                          <a:solidFill>
                            <a:srgbClr val="0000FF"/>
                          </a:solidFill>
                          <a:effectLst/>
                          <a:latin typeface="Berlin Sans FB" pitchFamily="34" charset="0"/>
                          <a:ea typeface="+mn-ea"/>
                          <a:cs typeface="+mn-cs"/>
                        </a:rPr>
                        <a:t> ANGKA KEMISKINAN</a:t>
                      </a:r>
                      <a:endParaRPr lang="en-US" sz="1600" b="1" kern="1200" dirty="0" smtClean="0">
                        <a:solidFill>
                          <a:srgbClr val="0000FF"/>
                        </a:solidFill>
                        <a:effectLst/>
                        <a:latin typeface="Berlin Sans FB" pitchFamily="34" charset="0"/>
                        <a:ea typeface="+mn-ea"/>
                        <a:cs typeface="+mn-cs"/>
                      </a:endParaRPr>
                    </a:p>
                    <a:p>
                      <a:pPr marL="1608138" indent="-1608138"/>
                      <a:endParaRPr lang="id-ID" sz="15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5615" marR="8561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078116" y="1430167"/>
          <a:ext cx="5809084" cy="5531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09084"/>
              </a:tblGrid>
              <a:tr h="601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7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RENSTRA TAHUN 201</a:t>
                      </a:r>
                      <a:r>
                        <a:rPr lang="en-US" sz="17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id-ID" sz="17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- 20</a:t>
                      </a:r>
                      <a:r>
                        <a:rPr lang="en-US" sz="17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id-ID" sz="17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id-ID" sz="17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5615" marR="85615" marT="0" marB="0"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614177">
                <a:tc>
                  <a:txBody>
                    <a:bodyPr/>
                    <a:lstStyle/>
                    <a:p>
                      <a:pPr marL="900113" marR="0" lvl="0" indent="-9001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b="1" i="1" baseline="0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900113" marR="0" lvl="0" indent="-9001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b="1" i="1" baseline="0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  <a:p>
                      <a:pPr marL="900113" marR="0" lvl="0" indent="-9001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300" b="1" i="1" baseline="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TUJUAN 1</a:t>
                      </a:r>
                      <a:r>
                        <a:rPr lang="id-ID" sz="1300" b="1" i="1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:</a:t>
                      </a:r>
                      <a:r>
                        <a:rPr lang="id-ID" sz="1300" b="1" i="1" baseline="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 smtClean="0">
                          <a:solidFill>
                            <a:schemeClr val="bg1"/>
                          </a:solidFill>
                          <a:effectLst/>
                        </a:rPr>
                        <a:t>Menurunnya</a:t>
                      </a:r>
                      <a:r>
                        <a:rPr lang="en-US" sz="17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700" dirty="0" err="1" smtClean="0">
                          <a:solidFill>
                            <a:schemeClr val="bg1"/>
                          </a:solidFill>
                          <a:effectLst/>
                        </a:rPr>
                        <a:t>angka</a:t>
                      </a:r>
                      <a:r>
                        <a:rPr lang="en-US" sz="17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700" dirty="0" err="1" smtClean="0">
                          <a:solidFill>
                            <a:schemeClr val="bg1"/>
                          </a:solidFill>
                          <a:effectLst/>
                        </a:rPr>
                        <a:t>Penyandang</a:t>
                      </a:r>
                      <a:r>
                        <a:rPr lang="en-US" sz="17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700" dirty="0" err="1" smtClean="0">
                          <a:solidFill>
                            <a:schemeClr val="bg1"/>
                          </a:solidFill>
                          <a:effectLst/>
                        </a:rPr>
                        <a:t>Masalah</a:t>
                      </a:r>
                      <a:r>
                        <a:rPr lang="en-US" sz="1700" dirty="0" smtClean="0">
                          <a:solidFill>
                            <a:schemeClr val="bg1"/>
                          </a:solidFill>
                          <a:effectLst/>
                        </a:rPr>
                        <a:t>    </a:t>
                      </a:r>
                      <a:r>
                        <a:rPr lang="en-US" sz="1700" dirty="0" err="1" smtClean="0">
                          <a:solidFill>
                            <a:schemeClr val="bg1"/>
                          </a:solidFill>
                          <a:effectLst/>
                        </a:rPr>
                        <a:t>Kesejahteraan</a:t>
                      </a:r>
                      <a:r>
                        <a:rPr lang="en-US" sz="170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700" dirty="0" err="1" smtClean="0">
                          <a:solidFill>
                            <a:schemeClr val="bg1"/>
                          </a:solidFill>
                          <a:effectLst/>
                        </a:rPr>
                        <a:t>Sosial</a:t>
                      </a:r>
                      <a:r>
                        <a:rPr lang="en-US" sz="1700" dirty="0" smtClean="0">
                          <a:solidFill>
                            <a:schemeClr val="bg1"/>
                          </a:solidFill>
                          <a:effectLst/>
                        </a:rPr>
                        <a:t>  (PMKS)</a:t>
                      </a:r>
                      <a:endParaRPr lang="en-US" sz="1500" dirty="0" smtClean="0">
                        <a:solidFill>
                          <a:schemeClr val="bg1"/>
                        </a:solidFill>
                        <a:effectLst/>
                        <a:latin typeface="+mn-lt"/>
                        <a:cs typeface="Times New Roman"/>
                      </a:endParaRPr>
                    </a:p>
                    <a:p>
                      <a:pPr marL="900113" lvl="0" indent="-900113"/>
                      <a:endParaRPr lang="id-ID" sz="1500" b="0" dirty="0" smtClean="0">
                        <a:solidFill>
                          <a:schemeClr val="bg1"/>
                        </a:solidFill>
                        <a:latin typeface="Berlin Sans FB" pitchFamily="34" charset="0"/>
                      </a:endParaRPr>
                    </a:p>
                    <a:p>
                      <a:pPr marL="900113" lvl="0" indent="-900113"/>
                      <a:endParaRPr lang="id-ID" sz="1300" b="0" dirty="0" smtClean="0">
                        <a:solidFill>
                          <a:schemeClr val="bg1"/>
                        </a:solidFill>
                        <a:latin typeface="Berlin Sans FB" pitchFamily="34" charset="0"/>
                      </a:endParaRPr>
                    </a:p>
                    <a:p>
                      <a:pPr marL="900113" marR="0" lvl="0" indent="-9001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00113" marR="0" lvl="0" indent="-9001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500" b="0" kern="1200" dirty="0" smtClean="0">
                        <a:solidFill>
                          <a:schemeClr val="bg1"/>
                        </a:solidFill>
                        <a:effectLst/>
                        <a:latin typeface="Berlin Sans FB" pitchFamily="34" charset="0"/>
                        <a:ea typeface="+mn-ea"/>
                        <a:cs typeface="+mn-cs"/>
                      </a:endParaRPr>
                    </a:p>
                  </a:txBody>
                  <a:tcPr marL="85615" marR="8561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3132210">
                <a:tc>
                  <a:txBody>
                    <a:bodyPr/>
                    <a:lstStyle/>
                    <a:p>
                      <a:pPr marL="900113" lvl="0" indent="-900113"/>
                      <a:r>
                        <a:rPr lang="id-ID" sz="1500" b="0" kern="1200" dirty="0" smtClean="0">
                          <a:solidFill>
                            <a:schemeClr val="bg1"/>
                          </a:solidFill>
                          <a:effectLst/>
                          <a:latin typeface="Berlin Sans FB" pitchFamily="34" charset="0"/>
                          <a:ea typeface="+mn-ea"/>
                          <a:cs typeface="+mn-cs"/>
                        </a:rPr>
                        <a:t>TUJUAN 1 </a:t>
                      </a:r>
                    </a:p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id-ID" sz="1500" b="0" kern="1200" dirty="0" smtClean="0">
                          <a:solidFill>
                            <a:schemeClr val="bg1"/>
                          </a:solidFill>
                          <a:effectLst/>
                          <a:latin typeface="Berlin Sans FB" pitchFamily="34" charset="0"/>
                          <a:ea typeface="+mn-ea"/>
                          <a:cs typeface="+mn-cs"/>
                        </a:rPr>
                        <a:t>SASARAN 1 : </a:t>
                      </a:r>
                      <a:r>
                        <a:rPr lang="en-US" sz="1700" b="1" dirty="0" err="1" smtClean="0">
                          <a:solidFill>
                            <a:schemeClr val="bg1"/>
                          </a:solidFill>
                          <a:effectLst/>
                        </a:rPr>
                        <a:t>Meningkatnya</a:t>
                      </a:r>
                      <a:r>
                        <a:rPr lang="en-US" sz="1700" b="1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700" b="1" dirty="0" err="1" smtClean="0">
                          <a:solidFill>
                            <a:schemeClr val="bg1"/>
                          </a:solidFill>
                          <a:effectLst/>
                        </a:rPr>
                        <a:t>Kesejahteraan</a:t>
                      </a:r>
                      <a:r>
                        <a:rPr lang="en-US" sz="1700" b="1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</a:p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en-US" sz="1700" b="1" dirty="0" smtClean="0">
                          <a:solidFill>
                            <a:schemeClr val="bg1"/>
                          </a:solidFill>
                          <a:effectLst/>
                        </a:rPr>
                        <a:t>                     </a:t>
                      </a:r>
                      <a:r>
                        <a:rPr lang="en-US" sz="1700" b="1" dirty="0" err="1" smtClean="0">
                          <a:solidFill>
                            <a:schemeClr val="bg1"/>
                          </a:solidFill>
                          <a:effectLst/>
                        </a:rPr>
                        <a:t>Penyandang</a:t>
                      </a:r>
                      <a:r>
                        <a:rPr lang="en-US" sz="1700" b="1" dirty="0" smtClean="0">
                          <a:solidFill>
                            <a:schemeClr val="bg1"/>
                          </a:solidFill>
                          <a:effectLst/>
                        </a:rPr>
                        <a:t>  </a:t>
                      </a:r>
                      <a:r>
                        <a:rPr lang="en-US" sz="1700" b="1" dirty="0" err="1" smtClean="0">
                          <a:solidFill>
                            <a:schemeClr val="bg1"/>
                          </a:solidFill>
                          <a:effectLst/>
                        </a:rPr>
                        <a:t>Masalah</a:t>
                      </a:r>
                      <a:r>
                        <a:rPr lang="en-US" sz="1700" b="1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700" b="1" dirty="0" err="1" smtClean="0">
                          <a:solidFill>
                            <a:schemeClr val="bg1"/>
                          </a:solidFill>
                          <a:effectLst/>
                        </a:rPr>
                        <a:t>Kesejahteraan</a:t>
                      </a:r>
                      <a:r>
                        <a:rPr lang="en-US" sz="1700" b="1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</a:p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en-US" sz="1700" b="1" dirty="0" smtClean="0">
                          <a:solidFill>
                            <a:schemeClr val="bg1"/>
                          </a:solidFill>
                          <a:effectLst/>
                        </a:rPr>
                        <a:t>                     </a:t>
                      </a:r>
                      <a:r>
                        <a:rPr lang="en-US" sz="1700" b="1" dirty="0" err="1" smtClean="0">
                          <a:solidFill>
                            <a:schemeClr val="bg1"/>
                          </a:solidFill>
                          <a:effectLst/>
                        </a:rPr>
                        <a:t>Sosial</a:t>
                      </a:r>
                      <a:r>
                        <a:rPr lang="en-US" sz="1700" b="1" dirty="0" smtClean="0">
                          <a:solidFill>
                            <a:schemeClr val="bg1"/>
                          </a:solidFill>
                          <a:effectLst/>
                        </a:rPr>
                        <a:t>  (PMKS )</a:t>
                      </a:r>
                      <a:r>
                        <a:rPr lang="en-US" sz="17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7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  <a:p>
                      <a:pPr marL="900113" lvl="0" indent="-900113"/>
                      <a:endParaRPr lang="id-ID" sz="1500" b="0" kern="1200" dirty="0" smtClean="0">
                        <a:solidFill>
                          <a:schemeClr val="bg1"/>
                        </a:solidFill>
                        <a:effectLst/>
                        <a:latin typeface="Berlin Sans FB" pitchFamily="34" charset="0"/>
                        <a:ea typeface="+mn-ea"/>
                        <a:cs typeface="+mn-cs"/>
                      </a:endParaRPr>
                    </a:p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en-US" sz="15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2  </a:t>
                      </a:r>
                      <a:r>
                        <a:rPr lang="en-US" sz="15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Meningkatnya</a:t>
                      </a:r>
                      <a:r>
                        <a:rPr lang="en-US" sz="15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partisipasi</a:t>
                      </a:r>
                      <a:r>
                        <a:rPr lang="en-US" sz="15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PSKS  </a:t>
                      </a:r>
                      <a:r>
                        <a:rPr lang="en-US" sz="15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dalam</a:t>
                      </a:r>
                      <a:endParaRPr lang="en-US" sz="15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en-US" sz="15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</a:t>
                      </a:r>
                      <a:r>
                        <a:rPr lang="en-US" sz="15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penyelenggaraan</a:t>
                      </a:r>
                      <a:r>
                        <a:rPr lang="en-US" sz="15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5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Kesejahteraan</a:t>
                      </a:r>
                      <a:r>
                        <a:rPr lang="en-US" sz="15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en-US" sz="15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</a:t>
                      </a:r>
                      <a:r>
                        <a:rPr lang="en-US" sz="15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Sosial</a:t>
                      </a:r>
                      <a:endParaRPr lang="id-ID" sz="1500" b="0" dirty="0" smtClean="0">
                        <a:solidFill>
                          <a:schemeClr val="accent4">
                            <a:lumMod val="10000"/>
                          </a:schemeClr>
                        </a:solidFill>
                        <a:latin typeface="Berlin Sans FB" pitchFamily="34" charset="0"/>
                      </a:endParaRPr>
                    </a:p>
                    <a:p>
                      <a:pPr marL="900113" marR="0" lvl="0" indent="-9001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500" b="0" dirty="0" smtClean="0">
                        <a:solidFill>
                          <a:schemeClr val="accent4">
                            <a:lumMod val="10000"/>
                          </a:schemeClr>
                        </a:solidFill>
                        <a:latin typeface="Berlin Sans FB" pitchFamily="34" charset="0"/>
                      </a:endParaRPr>
                    </a:p>
                    <a:p>
                      <a:pPr marL="900113" marR="0" lvl="0" indent="-9001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500" b="0" dirty="0" smtClean="0">
                        <a:solidFill>
                          <a:schemeClr val="accent4">
                            <a:lumMod val="10000"/>
                          </a:schemeClr>
                        </a:solidFill>
                        <a:latin typeface="Berlin Sans FB" pitchFamily="34" charset="0"/>
                      </a:endParaRPr>
                    </a:p>
                    <a:p>
                      <a:pPr marL="900113" marR="0" lvl="0" indent="-9001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d-ID" sz="1500" b="0" dirty="0" smtClean="0">
                        <a:solidFill>
                          <a:schemeClr val="accent4">
                            <a:lumMod val="10000"/>
                          </a:schemeClr>
                        </a:solidFill>
                        <a:latin typeface="Berlin Sans FB" pitchFamily="34" charset="0"/>
                      </a:endParaRPr>
                    </a:p>
                  </a:txBody>
                  <a:tcPr marL="85615" marR="8561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739AE6D-34F2-4475-976D-48DBE33747C4}" type="slidenum">
              <a:rPr lang="en-US">
                <a:solidFill>
                  <a:srgbClr val="898989"/>
                </a:solidFill>
              </a:rPr>
              <a:pPr/>
              <a:t>3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0" y="49213"/>
            <a:ext cx="11887200" cy="6953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10277" tIns="55138" rIns="110277" bIns="55138" anchor="ctr"/>
          <a:lstStyle>
            <a:lvl1pPr algn="ctr" defTabSz="1101725" rtl="0" eaLnBrk="0" fontAlgn="base" hangingPunct="0">
              <a:spcBef>
                <a:spcPct val="0"/>
              </a:spcBef>
              <a:spcAft>
                <a:spcPct val="0"/>
              </a:spcAft>
              <a:defRPr sz="5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ctr" defTabSz="1101725" rtl="0" eaLnBrk="0" fontAlgn="base" hangingPunct="0">
              <a:spcBef>
                <a:spcPct val="0"/>
              </a:spcBef>
              <a:spcAft>
                <a:spcPct val="0"/>
              </a:spcAft>
              <a:defRPr sz="53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defTabSz="1101725" rtl="0" eaLnBrk="0" fontAlgn="base" hangingPunct="0">
              <a:spcBef>
                <a:spcPct val="0"/>
              </a:spcBef>
              <a:spcAft>
                <a:spcPct val="0"/>
              </a:spcAft>
              <a:defRPr sz="53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defTabSz="1101725" rtl="0" eaLnBrk="0" fontAlgn="base" hangingPunct="0">
              <a:spcBef>
                <a:spcPct val="0"/>
              </a:spcBef>
              <a:spcAft>
                <a:spcPct val="0"/>
              </a:spcAft>
              <a:defRPr sz="53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defTabSz="1101725" rtl="0" eaLnBrk="0" fontAlgn="base" hangingPunct="0">
              <a:spcBef>
                <a:spcPct val="0"/>
              </a:spcBef>
              <a:spcAft>
                <a:spcPct val="0"/>
              </a:spcAft>
              <a:defRPr sz="53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defTabSz="1101725" rtl="0" fontAlgn="base">
              <a:spcBef>
                <a:spcPct val="0"/>
              </a:spcBef>
              <a:spcAft>
                <a:spcPct val="0"/>
              </a:spcAft>
              <a:defRPr sz="53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defTabSz="1101725" rtl="0" fontAlgn="base">
              <a:spcBef>
                <a:spcPct val="0"/>
              </a:spcBef>
              <a:spcAft>
                <a:spcPct val="0"/>
              </a:spcAft>
              <a:defRPr sz="53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defTabSz="1101725" rtl="0" fontAlgn="base">
              <a:spcBef>
                <a:spcPct val="0"/>
              </a:spcBef>
              <a:spcAft>
                <a:spcPct val="0"/>
              </a:spcAft>
              <a:defRPr sz="53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defTabSz="1101725" rtl="0" fontAlgn="base">
              <a:spcBef>
                <a:spcPct val="0"/>
              </a:spcBef>
              <a:spcAft>
                <a:spcPct val="0"/>
              </a:spcAft>
              <a:defRPr sz="53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02739" eaLnBrk="1" fontAlgn="auto" hangingPunct="1">
              <a:spcAft>
                <a:spcPts val="0"/>
              </a:spcAft>
              <a:defRPr/>
            </a:pPr>
            <a:r>
              <a:rPr lang="id-ID" sz="2200" b="1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RENCANA STRATEGIS ( RENSTRA ) DINAS </a:t>
            </a:r>
            <a:r>
              <a:rPr lang="en-US" sz="2200" b="1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DINAS SOSIAL</a:t>
            </a:r>
            <a:br>
              <a:rPr lang="en-US" sz="2200" b="1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b="1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KABUPATEN BLITAR</a:t>
            </a:r>
            <a:r>
              <a:rPr lang="id-ID" sz="2200" b="1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TAHUN 201</a:t>
            </a:r>
            <a:r>
              <a:rPr lang="en-US" sz="2200" b="1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id-ID" sz="2200" b="1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20</a:t>
            </a:r>
            <a:r>
              <a:rPr lang="en-US" sz="2200" b="1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endParaRPr lang="id-ID" sz="2200" dirty="0">
              <a:solidFill>
                <a:schemeClr val="accent4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3173413"/>
            <a:ext cx="2179638" cy="1865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277" tIns="55138" rIns="110277" bIns="55138" anchor="ctr"/>
          <a:lstStyle/>
          <a:p>
            <a:pPr algn="ctr">
              <a:defRPr/>
            </a:pPr>
            <a:endParaRPr lang="id-ID" sz="1700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id-ID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TUJUAN 1</a:t>
            </a:r>
            <a:r>
              <a:rPr lang="id-ID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700" b="1" dirty="0" err="1">
                <a:solidFill>
                  <a:schemeClr val="tx1"/>
                </a:solidFill>
              </a:rPr>
              <a:t>Menurunnya</a:t>
            </a:r>
            <a:r>
              <a:rPr lang="en-US" sz="1700" b="1" dirty="0">
                <a:solidFill>
                  <a:schemeClr val="tx1"/>
                </a:solidFill>
              </a:rPr>
              <a:t> </a:t>
            </a:r>
            <a:r>
              <a:rPr lang="en-US" sz="1700" b="1" dirty="0" err="1">
                <a:solidFill>
                  <a:schemeClr val="tx1"/>
                </a:solidFill>
              </a:rPr>
              <a:t>angka</a:t>
            </a:r>
            <a:r>
              <a:rPr lang="en-US" sz="1700" b="1" dirty="0">
                <a:solidFill>
                  <a:schemeClr val="tx1"/>
                </a:solidFill>
              </a:rPr>
              <a:t> </a:t>
            </a:r>
            <a:r>
              <a:rPr lang="en-US" sz="1700" b="1" dirty="0" err="1">
                <a:solidFill>
                  <a:schemeClr val="tx1"/>
                </a:solidFill>
              </a:rPr>
              <a:t>Penyandang</a:t>
            </a:r>
            <a:r>
              <a:rPr lang="en-US" sz="1700" b="1" dirty="0">
                <a:solidFill>
                  <a:schemeClr val="tx1"/>
                </a:solidFill>
              </a:rPr>
              <a:t> </a:t>
            </a:r>
            <a:r>
              <a:rPr lang="en-US" sz="1700" b="1" dirty="0" err="1">
                <a:solidFill>
                  <a:schemeClr val="tx1"/>
                </a:solidFill>
              </a:rPr>
              <a:t>Masalah</a:t>
            </a:r>
            <a:r>
              <a:rPr lang="en-US" sz="1700" b="1" dirty="0">
                <a:solidFill>
                  <a:schemeClr val="tx1"/>
                </a:solidFill>
              </a:rPr>
              <a:t>  </a:t>
            </a:r>
            <a:r>
              <a:rPr lang="en-US" sz="1700" b="1" dirty="0" err="1">
                <a:solidFill>
                  <a:schemeClr val="tx1"/>
                </a:solidFill>
              </a:rPr>
              <a:t>Kesejahteraan</a:t>
            </a:r>
            <a:r>
              <a:rPr lang="en-US" sz="1700" b="1" dirty="0">
                <a:solidFill>
                  <a:schemeClr val="tx1"/>
                </a:solidFill>
              </a:rPr>
              <a:t> </a:t>
            </a:r>
            <a:r>
              <a:rPr lang="en-US" sz="1700" b="1" dirty="0" err="1">
                <a:solidFill>
                  <a:schemeClr val="tx1"/>
                </a:solidFill>
              </a:rPr>
              <a:t>Sosial</a:t>
            </a:r>
            <a:r>
              <a:rPr lang="en-US" sz="1700" b="1" dirty="0">
                <a:solidFill>
                  <a:schemeClr val="tx1"/>
                </a:solidFill>
              </a:rPr>
              <a:t> (PMKS)</a:t>
            </a:r>
            <a:r>
              <a:rPr lang="id-ID" b="1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484438" y="4105275"/>
            <a:ext cx="6397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24200" y="2312988"/>
            <a:ext cx="0" cy="360362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3124200" y="2314575"/>
            <a:ext cx="6223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124200" y="5916613"/>
            <a:ext cx="6223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746500" y="1685925"/>
            <a:ext cx="2278063" cy="1255713"/>
          </a:xfrm>
          <a:prstGeom prst="rect">
            <a:avLst/>
          </a:prstGeom>
          <a:solidFill>
            <a:srgbClr val="4630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277" tIns="55138" rIns="110277" bIns="55138" anchor="ctr"/>
          <a:lstStyle/>
          <a:p>
            <a:pPr algn="ctr">
              <a:defRPr/>
            </a:pPr>
            <a:r>
              <a:rPr lang="id-ID" sz="1700" b="1" dirty="0">
                <a:latin typeface="Arial" pitchFamily="34" charset="0"/>
                <a:cs typeface="Arial" pitchFamily="34" charset="0"/>
              </a:rPr>
              <a:t>Sasaran 1 </a:t>
            </a:r>
            <a:r>
              <a:rPr lang="id-ID" sz="1400" dirty="0">
                <a:latin typeface="Arial" pitchFamily="34" charset="0"/>
                <a:cs typeface="Arial" pitchFamily="34" charset="0"/>
              </a:rPr>
              <a:t>Meningkatnya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Kesejahteraan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PMKS</a:t>
            </a:r>
            <a:endParaRPr lang="id-ID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749675" y="5291138"/>
            <a:ext cx="2316163" cy="125571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277" tIns="55138" rIns="110277" bIns="55138" anchor="ctr"/>
          <a:lstStyle/>
          <a:p>
            <a:pPr algn="ctr">
              <a:defRPr/>
            </a:pPr>
            <a:r>
              <a:rPr lang="id-ID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Sasaran  </a:t>
            </a:r>
            <a:r>
              <a:rPr lang="en-US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</a:p>
          <a:p>
            <a:pPr>
              <a:defRPr/>
            </a:pPr>
            <a:r>
              <a:rPr lang="en-US" sz="1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Meningkatnya</a:t>
            </a:r>
            <a:r>
              <a:rPr lang="en-U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partisipasi</a:t>
            </a:r>
            <a:r>
              <a:rPr lang="en-U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PSKS  </a:t>
            </a:r>
            <a:r>
              <a:rPr lang="en-US" sz="13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en-US" sz="13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penyelenggaraan</a:t>
            </a:r>
            <a:r>
              <a:rPr lang="en-U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3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Kesejahteraan</a:t>
            </a:r>
            <a:r>
              <a:rPr lang="en-U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sosial</a:t>
            </a:r>
            <a:r>
              <a:rPr lang="en-U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</a:t>
            </a:r>
            <a:endParaRPr lang="id-ID" sz="1400" dirty="0">
              <a:solidFill>
                <a:schemeClr val="accent4">
                  <a:lumMod val="10000"/>
                </a:schemeClr>
              </a:solidFill>
              <a:latin typeface="Berlin Sans FB" pitchFamily="34" charset="0"/>
            </a:endParaRPr>
          </a:p>
        </p:txBody>
      </p:sp>
      <p:sp>
        <p:nvSpPr>
          <p:cNvPr id="13" name="Freeform 12"/>
          <p:cNvSpPr/>
          <p:nvPr/>
        </p:nvSpPr>
        <p:spPr bwMode="auto">
          <a:xfrm>
            <a:off x="7032625" y="885825"/>
            <a:ext cx="1906588" cy="6130925"/>
          </a:xfrm>
          <a:custGeom>
            <a:avLst/>
            <a:gdLst>
              <a:gd name="connsiteX0" fmla="*/ 0 w 1171951"/>
              <a:gd name="connsiteY0" fmla="*/ 117195 h 4984751"/>
              <a:gd name="connsiteX1" fmla="*/ 117195 w 1171951"/>
              <a:gd name="connsiteY1" fmla="*/ 0 h 4984751"/>
              <a:gd name="connsiteX2" fmla="*/ 1054756 w 1171951"/>
              <a:gd name="connsiteY2" fmla="*/ 0 h 4984751"/>
              <a:gd name="connsiteX3" fmla="*/ 1171951 w 1171951"/>
              <a:gd name="connsiteY3" fmla="*/ 117195 h 4984751"/>
              <a:gd name="connsiteX4" fmla="*/ 1171951 w 1171951"/>
              <a:gd name="connsiteY4" fmla="*/ 4867556 h 4984751"/>
              <a:gd name="connsiteX5" fmla="*/ 1054756 w 1171951"/>
              <a:gd name="connsiteY5" fmla="*/ 4984751 h 4984751"/>
              <a:gd name="connsiteX6" fmla="*/ 117195 w 1171951"/>
              <a:gd name="connsiteY6" fmla="*/ 4984751 h 4984751"/>
              <a:gd name="connsiteX7" fmla="*/ 0 w 1171951"/>
              <a:gd name="connsiteY7" fmla="*/ 4867556 h 4984751"/>
              <a:gd name="connsiteX8" fmla="*/ 0 w 1171951"/>
              <a:gd name="connsiteY8" fmla="*/ 117195 h 498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1951" h="4984751">
                <a:moveTo>
                  <a:pt x="0" y="117195"/>
                </a:moveTo>
                <a:cubicBezTo>
                  <a:pt x="0" y="52470"/>
                  <a:pt x="52470" y="0"/>
                  <a:pt x="117195" y="0"/>
                </a:cubicBezTo>
                <a:lnTo>
                  <a:pt x="1054756" y="0"/>
                </a:lnTo>
                <a:cubicBezTo>
                  <a:pt x="1119481" y="0"/>
                  <a:pt x="1171951" y="52470"/>
                  <a:pt x="1171951" y="117195"/>
                </a:cubicBezTo>
                <a:lnTo>
                  <a:pt x="1171951" y="4867556"/>
                </a:lnTo>
                <a:cubicBezTo>
                  <a:pt x="1171951" y="4932281"/>
                  <a:pt x="1119481" y="4984751"/>
                  <a:pt x="1054756" y="4984751"/>
                </a:cubicBezTo>
                <a:lnTo>
                  <a:pt x="117195" y="4984751"/>
                </a:lnTo>
                <a:cubicBezTo>
                  <a:pt x="52470" y="4984751"/>
                  <a:pt x="0" y="4932281"/>
                  <a:pt x="0" y="4867556"/>
                </a:cubicBezTo>
                <a:lnTo>
                  <a:pt x="0" y="117195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2925" tIns="102925" rIns="102925" bIns="4311052" spcCol="1532"/>
          <a:lstStyle/>
          <a:p>
            <a:pPr algn="ctr" defTabSz="643280">
              <a:lnSpc>
                <a:spcPct val="90000"/>
              </a:lnSpc>
              <a:spcAft>
                <a:spcPct val="35000"/>
              </a:spcAft>
              <a:defRPr/>
            </a:pPr>
            <a:r>
              <a:rPr lang="id-ID" sz="1400" b="1" dirty="0">
                <a:solidFill>
                  <a:srgbClr val="005A58">
                    <a:hueOff val="0"/>
                    <a:satOff val="0"/>
                    <a:lumOff val="0"/>
                    <a:alphaOff val="0"/>
                  </a:srgbClr>
                </a:solidFill>
              </a:rPr>
              <a:t>PROGRAM</a:t>
            </a:r>
          </a:p>
        </p:txBody>
      </p:sp>
      <p:sp>
        <p:nvSpPr>
          <p:cNvPr id="14" name="Freeform 13"/>
          <p:cNvSpPr/>
          <p:nvPr/>
        </p:nvSpPr>
        <p:spPr bwMode="auto">
          <a:xfrm>
            <a:off x="7127875" y="1500188"/>
            <a:ext cx="1671638" cy="666750"/>
          </a:xfrm>
          <a:custGeom>
            <a:avLst/>
            <a:gdLst>
              <a:gd name="connsiteX0" fmla="*/ 0 w 976626"/>
              <a:gd name="connsiteY0" fmla="*/ 48831 h 488313"/>
              <a:gd name="connsiteX1" fmla="*/ 48831 w 976626"/>
              <a:gd name="connsiteY1" fmla="*/ 0 h 488313"/>
              <a:gd name="connsiteX2" fmla="*/ 927795 w 976626"/>
              <a:gd name="connsiteY2" fmla="*/ 0 h 488313"/>
              <a:gd name="connsiteX3" fmla="*/ 976626 w 976626"/>
              <a:gd name="connsiteY3" fmla="*/ 48831 h 488313"/>
              <a:gd name="connsiteX4" fmla="*/ 976626 w 976626"/>
              <a:gd name="connsiteY4" fmla="*/ 439482 h 488313"/>
              <a:gd name="connsiteX5" fmla="*/ 927795 w 976626"/>
              <a:gd name="connsiteY5" fmla="*/ 488313 h 488313"/>
              <a:gd name="connsiteX6" fmla="*/ 48831 w 976626"/>
              <a:gd name="connsiteY6" fmla="*/ 488313 h 488313"/>
              <a:gd name="connsiteX7" fmla="*/ 0 w 976626"/>
              <a:gd name="connsiteY7" fmla="*/ 439482 h 488313"/>
              <a:gd name="connsiteX8" fmla="*/ 0 w 976626"/>
              <a:gd name="connsiteY8" fmla="*/ 48831 h 48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626" h="488313">
                <a:moveTo>
                  <a:pt x="0" y="48831"/>
                </a:moveTo>
                <a:cubicBezTo>
                  <a:pt x="0" y="21862"/>
                  <a:pt x="21862" y="0"/>
                  <a:pt x="48831" y="0"/>
                </a:cubicBezTo>
                <a:lnTo>
                  <a:pt x="927795" y="0"/>
                </a:lnTo>
                <a:cubicBezTo>
                  <a:pt x="954764" y="0"/>
                  <a:pt x="976626" y="21862"/>
                  <a:pt x="976626" y="48831"/>
                </a:cubicBezTo>
                <a:lnTo>
                  <a:pt x="976626" y="439482"/>
                </a:lnTo>
                <a:cubicBezTo>
                  <a:pt x="976626" y="466451"/>
                  <a:pt x="954764" y="488313"/>
                  <a:pt x="927795" y="488313"/>
                </a:cubicBezTo>
                <a:lnTo>
                  <a:pt x="48831" y="488313"/>
                </a:lnTo>
                <a:cubicBezTo>
                  <a:pt x="21862" y="488313"/>
                  <a:pt x="0" y="466451"/>
                  <a:pt x="0" y="439482"/>
                </a:cubicBezTo>
                <a:lnTo>
                  <a:pt x="0" y="48831"/>
                </a:lnTo>
                <a:close/>
              </a:path>
            </a:pathLst>
          </a:custGeom>
          <a:solidFill>
            <a:srgbClr val="008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5672" tIns="25672" rIns="25672" bIns="25672" spcCol="1532" anchor="ctr"/>
          <a:lstStyle/>
          <a:p>
            <a:pPr algn="ctr" defTabSz="56287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200" b="1" dirty="0" err="1">
                <a:solidFill>
                  <a:srgbClr val="FFFF00"/>
                </a:solidFill>
                <a:latin typeface="Berlin Sans FB" pitchFamily="34" charset="0"/>
                <a:cs typeface="Arial" panose="020B0604020202020204" pitchFamily="34" charset="0"/>
              </a:rPr>
              <a:t>Pemberdayaan</a:t>
            </a:r>
            <a:r>
              <a:rPr lang="en-US" sz="1200" b="1" dirty="0">
                <a:solidFill>
                  <a:srgbClr val="FFFF00"/>
                </a:solidFill>
                <a:latin typeface="Berlin Sans FB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rgbClr val="FFFF00"/>
                </a:solidFill>
                <a:latin typeface="Berlin Sans FB" pitchFamily="34" charset="0"/>
                <a:cs typeface="Arial" panose="020B0604020202020204" pitchFamily="34" charset="0"/>
              </a:rPr>
              <a:t>Kesejahteraan</a:t>
            </a:r>
            <a:r>
              <a:rPr lang="en-US" sz="1200" b="1" dirty="0">
                <a:solidFill>
                  <a:srgbClr val="FFFF00"/>
                </a:solidFill>
                <a:latin typeface="Berlin Sans FB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rgbClr val="FFFF00"/>
                </a:solidFill>
                <a:latin typeface="Berlin Sans FB" pitchFamily="34" charset="0"/>
                <a:cs typeface="Arial" panose="020B0604020202020204" pitchFamily="34" charset="0"/>
              </a:rPr>
              <a:t>Sosial</a:t>
            </a:r>
            <a:endParaRPr lang="id-ID" sz="1200" b="1" dirty="0">
              <a:solidFill>
                <a:srgbClr val="FFFF00"/>
              </a:solidFill>
              <a:latin typeface="Berlin Sans FB" pitchFamily="34" charset="0"/>
              <a:cs typeface="Arial" panose="020B0604020202020204" pitchFamily="34" charset="0"/>
            </a:endParaRPr>
          </a:p>
        </p:txBody>
      </p:sp>
      <p:sp>
        <p:nvSpPr>
          <p:cNvPr id="16" name="Freeform 15"/>
          <p:cNvSpPr/>
          <p:nvPr/>
        </p:nvSpPr>
        <p:spPr bwMode="auto">
          <a:xfrm>
            <a:off x="7165975" y="3402013"/>
            <a:ext cx="1671638" cy="1198562"/>
          </a:xfrm>
          <a:custGeom>
            <a:avLst/>
            <a:gdLst>
              <a:gd name="connsiteX0" fmla="*/ 0 w 976626"/>
              <a:gd name="connsiteY0" fmla="*/ 48831 h 488313"/>
              <a:gd name="connsiteX1" fmla="*/ 48831 w 976626"/>
              <a:gd name="connsiteY1" fmla="*/ 0 h 488313"/>
              <a:gd name="connsiteX2" fmla="*/ 927795 w 976626"/>
              <a:gd name="connsiteY2" fmla="*/ 0 h 488313"/>
              <a:gd name="connsiteX3" fmla="*/ 976626 w 976626"/>
              <a:gd name="connsiteY3" fmla="*/ 48831 h 488313"/>
              <a:gd name="connsiteX4" fmla="*/ 976626 w 976626"/>
              <a:gd name="connsiteY4" fmla="*/ 439482 h 488313"/>
              <a:gd name="connsiteX5" fmla="*/ 927795 w 976626"/>
              <a:gd name="connsiteY5" fmla="*/ 488313 h 488313"/>
              <a:gd name="connsiteX6" fmla="*/ 48831 w 976626"/>
              <a:gd name="connsiteY6" fmla="*/ 488313 h 488313"/>
              <a:gd name="connsiteX7" fmla="*/ 0 w 976626"/>
              <a:gd name="connsiteY7" fmla="*/ 439482 h 488313"/>
              <a:gd name="connsiteX8" fmla="*/ 0 w 976626"/>
              <a:gd name="connsiteY8" fmla="*/ 48831 h 48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626" h="488313">
                <a:moveTo>
                  <a:pt x="0" y="48831"/>
                </a:moveTo>
                <a:cubicBezTo>
                  <a:pt x="0" y="21862"/>
                  <a:pt x="21862" y="0"/>
                  <a:pt x="48831" y="0"/>
                </a:cubicBezTo>
                <a:lnTo>
                  <a:pt x="927795" y="0"/>
                </a:lnTo>
                <a:cubicBezTo>
                  <a:pt x="954764" y="0"/>
                  <a:pt x="976626" y="21862"/>
                  <a:pt x="976626" y="48831"/>
                </a:cubicBezTo>
                <a:lnTo>
                  <a:pt x="976626" y="439482"/>
                </a:lnTo>
                <a:cubicBezTo>
                  <a:pt x="976626" y="466451"/>
                  <a:pt x="954764" y="488313"/>
                  <a:pt x="927795" y="488313"/>
                </a:cubicBezTo>
                <a:lnTo>
                  <a:pt x="48831" y="488313"/>
                </a:lnTo>
                <a:cubicBezTo>
                  <a:pt x="21862" y="488313"/>
                  <a:pt x="0" y="466451"/>
                  <a:pt x="0" y="439482"/>
                </a:cubicBezTo>
                <a:lnTo>
                  <a:pt x="0" y="48831"/>
                </a:lnTo>
                <a:close/>
              </a:path>
            </a:pathLst>
          </a:custGeom>
          <a:solidFill>
            <a:srgbClr val="008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5672" tIns="25672" rIns="25672" bIns="25672" spcCol="1532" anchor="ctr"/>
          <a:lstStyle/>
          <a:p>
            <a:pPr algn="ctr" defTabSz="1102766">
              <a:defRPr/>
            </a:pPr>
            <a:r>
              <a:rPr lang="en-US" sz="1200" b="1" dirty="0" err="1">
                <a:solidFill>
                  <a:srgbClr val="FFFF00"/>
                </a:solidFill>
                <a:latin typeface="Berlin Sans FB" pitchFamily="34" charset="0"/>
                <a:cs typeface="Arial" pitchFamily="34" charset="0"/>
              </a:rPr>
              <a:t>Rehabilitasi</a:t>
            </a:r>
            <a:r>
              <a:rPr lang="en-US" sz="1200" b="1" dirty="0">
                <a:solidFill>
                  <a:srgbClr val="FFFF00"/>
                </a:solidFill>
                <a:latin typeface="Berlin Sans FB" pitchFamily="34" charset="0"/>
                <a:cs typeface="Arial" pitchFamily="34" charset="0"/>
              </a:rPr>
              <a:t> </a:t>
            </a:r>
            <a:r>
              <a:rPr lang="en-US" sz="1200" b="1" dirty="0" err="1">
                <a:solidFill>
                  <a:srgbClr val="FFFF00"/>
                </a:solidFill>
                <a:latin typeface="Berlin Sans FB" pitchFamily="34" charset="0"/>
                <a:cs typeface="Arial" pitchFamily="34" charset="0"/>
              </a:rPr>
              <a:t>dan</a:t>
            </a:r>
            <a:r>
              <a:rPr lang="en-US" sz="1200" b="1" dirty="0">
                <a:solidFill>
                  <a:srgbClr val="FFFF00"/>
                </a:solidFill>
                <a:latin typeface="Berlin Sans FB" pitchFamily="34" charset="0"/>
                <a:cs typeface="Arial" pitchFamily="34" charset="0"/>
              </a:rPr>
              <a:t> </a:t>
            </a:r>
            <a:r>
              <a:rPr lang="en-US" sz="1200" b="1" dirty="0" err="1">
                <a:solidFill>
                  <a:srgbClr val="FFFF00"/>
                </a:solidFill>
                <a:latin typeface="Berlin Sans FB" pitchFamily="34" charset="0"/>
                <a:cs typeface="Arial" pitchFamily="34" charset="0"/>
              </a:rPr>
              <a:t>Pemberdayaan</a:t>
            </a:r>
            <a:r>
              <a:rPr lang="en-US" sz="1200" b="1" dirty="0">
                <a:solidFill>
                  <a:srgbClr val="FFFF00"/>
                </a:solidFill>
                <a:latin typeface="Berlin Sans FB" pitchFamily="34" charset="0"/>
                <a:cs typeface="Arial" pitchFamily="34" charset="0"/>
              </a:rPr>
              <a:t> </a:t>
            </a:r>
            <a:r>
              <a:rPr lang="en-US" sz="1200" b="1" dirty="0" err="1">
                <a:solidFill>
                  <a:srgbClr val="FFFF00"/>
                </a:solidFill>
                <a:latin typeface="Berlin Sans FB" pitchFamily="34" charset="0"/>
                <a:cs typeface="Arial" pitchFamily="34" charset="0"/>
              </a:rPr>
              <a:t>Penyandang</a:t>
            </a:r>
            <a:r>
              <a:rPr lang="en-US" sz="1200" b="1" dirty="0">
                <a:solidFill>
                  <a:srgbClr val="FFFF00"/>
                </a:solidFill>
                <a:latin typeface="Berlin Sans FB" pitchFamily="34" charset="0"/>
                <a:cs typeface="Arial" pitchFamily="34" charset="0"/>
              </a:rPr>
              <a:t> </a:t>
            </a:r>
            <a:r>
              <a:rPr lang="en-US" sz="1200" b="1" dirty="0" err="1">
                <a:solidFill>
                  <a:srgbClr val="FFFF00"/>
                </a:solidFill>
                <a:latin typeface="Berlin Sans FB" pitchFamily="34" charset="0"/>
                <a:cs typeface="Arial" pitchFamily="34" charset="0"/>
              </a:rPr>
              <a:t>Masalah</a:t>
            </a:r>
            <a:r>
              <a:rPr lang="en-US" sz="1200" b="1" dirty="0">
                <a:solidFill>
                  <a:srgbClr val="FFFF00"/>
                </a:solidFill>
                <a:latin typeface="Berlin Sans FB" pitchFamily="34" charset="0"/>
                <a:cs typeface="Arial" pitchFamily="34" charset="0"/>
              </a:rPr>
              <a:t> </a:t>
            </a:r>
            <a:r>
              <a:rPr lang="en-US" sz="1200" b="1" dirty="0" err="1">
                <a:solidFill>
                  <a:srgbClr val="FFFF00"/>
                </a:solidFill>
                <a:latin typeface="Berlin Sans FB" pitchFamily="34" charset="0"/>
                <a:cs typeface="Arial" pitchFamily="34" charset="0"/>
              </a:rPr>
              <a:t>Kesejahteraan</a:t>
            </a:r>
            <a:r>
              <a:rPr lang="en-US" sz="1200" b="1" dirty="0">
                <a:solidFill>
                  <a:srgbClr val="FFFF00"/>
                </a:solidFill>
                <a:latin typeface="Berlin Sans FB" pitchFamily="34" charset="0"/>
                <a:cs typeface="Arial" pitchFamily="34" charset="0"/>
              </a:rPr>
              <a:t> </a:t>
            </a:r>
            <a:r>
              <a:rPr lang="en-US" sz="1200" b="1" dirty="0" err="1">
                <a:solidFill>
                  <a:srgbClr val="FFFF00"/>
                </a:solidFill>
                <a:latin typeface="Berlin Sans FB" pitchFamily="34" charset="0"/>
                <a:cs typeface="Arial" pitchFamily="34" charset="0"/>
              </a:rPr>
              <a:t>Sosial</a:t>
            </a:r>
            <a:r>
              <a:rPr lang="en-US" sz="1200" b="1" dirty="0">
                <a:solidFill>
                  <a:srgbClr val="FFFF00"/>
                </a:solidFill>
                <a:latin typeface="Berlin Sans FB" pitchFamily="34" charset="0"/>
                <a:cs typeface="Arial" pitchFamily="34" charset="0"/>
              </a:rPr>
              <a:t> (PMKS)</a:t>
            </a:r>
            <a:endParaRPr lang="id-ID" sz="1200" b="1" dirty="0">
              <a:solidFill>
                <a:srgbClr val="FFFF00"/>
              </a:solidFill>
              <a:latin typeface="Berlin Sans FB" pitchFamily="34" charset="0"/>
              <a:cs typeface="Arial" pitchFamily="34" charset="0"/>
            </a:endParaRPr>
          </a:p>
        </p:txBody>
      </p:sp>
      <p:sp>
        <p:nvSpPr>
          <p:cNvPr id="17" name="Freeform 16"/>
          <p:cNvSpPr/>
          <p:nvPr/>
        </p:nvSpPr>
        <p:spPr bwMode="auto">
          <a:xfrm>
            <a:off x="7167563" y="5459413"/>
            <a:ext cx="1671637" cy="1149350"/>
          </a:xfrm>
          <a:custGeom>
            <a:avLst/>
            <a:gdLst>
              <a:gd name="connsiteX0" fmla="*/ 0 w 976626"/>
              <a:gd name="connsiteY0" fmla="*/ 48831 h 488313"/>
              <a:gd name="connsiteX1" fmla="*/ 48831 w 976626"/>
              <a:gd name="connsiteY1" fmla="*/ 0 h 488313"/>
              <a:gd name="connsiteX2" fmla="*/ 927795 w 976626"/>
              <a:gd name="connsiteY2" fmla="*/ 0 h 488313"/>
              <a:gd name="connsiteX3" fmla="*/ 976626 w 976626"/>
              <a:gd name="connsiteY3" fmla="*/ 48831 h 488313"/>
              <a:gd name="connsiteX4" fmla="*/ 976626 w 976626"/>
              <a:gd name="connsiteY4" fmla="*/ 439482 h 488313"/>
              <a:gd name="connsiteX5" fmla="*/ 927795 w 976626"/>
              <a:gd name="connsiteY5" fmla="*/ 488313 h 488313"/>
              <a:gd name="connsiteX6" fmla="*/ 48831 w 976626"/>
              <a:gd name="connsiteY6" fmla="*/ 488313 h 488313"/>
              <a:gd name="connsiteX7" fmla="*/ 0 w 976626"/>
              <a:gd name="connsiteY7" fmla="*/ 439482 h 488313"/>
              <a:gd name="connsiteX8" fmla="*/ 0 w 976626"/>
              <a:gd name="connsiteY8" fmla="*/ 48831 h 48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626" h="488313">
                <a:moveTo>
                  <a:pt x="0" y="48831"/>
                </a:moveTo>
                <a:cubicBezTo>
                  <a:pt x="0" y="21862"/>
                  <a:pt x="21862" y="0"/>
                  <a:pt x="48831" y="0"/>
                </a:cubicBezTo>
                <a:lnTo>
                  <a:pt x="927795" y="0"/>
                </a:lnTo>
                <a:cubicBezTo>
                  <a:pt x="954764" y="0"/>
                  <a:pt x="976626" y="21862"/>
                  <a:pt x="976626" y="48831"/>
                </a:cubicBezTo>
                <a:lnTo>
                  <a:pt x="976626" y="439482"/>
                </a:lnTo>
                <a:cubicBezTo>
                  <a:pt x="976626" y="466451"/>
                  <a:pt x="954764" y="488313"/>
                  <a:pt x="927795" y="488313"/>
                </a:cubicBezTo>
                <a:lnTo>
                  <a:pt x="48831" y="488313"/>
                </a:lnTo>
                <a:cubicBezTo>
                  <a:pt x="21862" y="488313"/>
                  <a:pt x="0" y="466451"/>
                  <a:pt x="0" y="439482"/>
                </a:cubicBezTo>
                <a:lnTo>
                  <a:pt x="0" y="48831"/>
                </a:lnTo>
                <a:close/>
              </a:path>
            </a:pathLst>
          </a:custGeom>
          <a:solidFill>
            <a:srgbClr val="008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5672" tIns="25672" rIns="25672" bIns="25672" spcCol="1532" anchor="ctr"/>
          <a:lstStyle/>
          <a:p>
            <a:pPr algn="ctr" defTabSz="1102766">
              <a:defRPr/>
            </a:pPr>
            <a:r>
              <a:rPr lang="en-US" sz="1100" b="1" dirty="0" err="1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Peningkatan</a:t>
            </a:r>
            <a:r>
              <a:rPr lang="en-US" sz="1100" b="1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100" b="1" dirty="0" err="1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Kapasitas</a:t>
            </a:r>
            <a:r>
              <a:rPr lang="en-US" sz="1100" b="1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sz="1100" b="1" dirty="0" err="1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Kelembagaan</a:t>
            </a:r>
            <a:r>
              <a:rPr lang="en-US" sz="1100" b="1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100" b="1" dirty="0" err="1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Penanganan</a:t>
            </a:r>
            <a:r>
              <a:rPr lang="en-US" sz="1100" b="1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100" b="1" dirty="0" err="1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Penyandang</a:t>
            </a:r>
            <a:r>
              <a:rPr lang="en-US" sz="1100" b="1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100" b="1" dirty="0" err="1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Masalah</a:t>
            </a:r>
            <a:r>
              <a:rPr lang="en-US" sz="1100" b="1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100" b="1" dirty="0" err="1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Kesejahteraan</a:t>
            </a:r>
            <a:r>
              <a:rPr lang="en-US" sz="1100" b="1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100" b="1" dirty="0" err="1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Sosial</a:t>
            </a:r>
            <a:r>
              <a:rPr lang="en-US" sz="1100" b="1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(PMKS)</a:t>
            </a:r>
            <a:endParaRPr lang="id-ID" sz="1100" b="1" dirty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6037263" y="1685925"/>
            <a:ext cx="1130300" cy="48101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059488" y="6091238"/>
            <a:ext cx="110807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Freeform 21"/>
          <p:cNvSpPr/>
          <p:nvPr/>
        </p:nvSpPr>
        <p:spPr bwMode="auto">
          <a:xfrm>
            <a:off x="9566275" y="865188"/>
            <a:ext cx="1906588" cy="6130925"/>
          </a:xfrm>
          <a:custGeom>
            <a:avLst/>
            <a:gdLst>
              <a:gd name="connsiteX0" fmla="*/ 0 w 1171951"/>
              <a:gd name="connsiteY0" fmla="*/ 117195 h 4984751"/>
              <a:gd name="connsiteX1" fmla="*/ 117195 w 1171951"/>
              <a:gd name="connsiteY1" fmla="*/ 0 h 4984751"/>
              <a:gd name="connsiteX2" fmla="*/ 1054756 w 1171951"/>
              <a:gd name="connsiteY2" fmla="*/ 0 h 4984751"/>
              <a:gd name="connsiteX3" fmla="*/ 1171951 w 1171951"/>
              <a:gd name="connsiteY3" fmla="*/ 117195 h 4984751"/>
              <a:gd name="connsiteX4" fmla="*/ 1171951 w 1171951"/>
              <a:gd name="connsiteY4" fmla="*/ 4867556 h 4984751"/>
              <a:gd name="connsiteX5" fmla="*/ 1054756 w 1171951"/>
              <a:gd name="connsiteY5" fmla="*/ 4984751 h 4984751"/>
              <a:gd name="connsiteX6" fmla="*/ 117195 w 1171951"/>
              <a:gd name="connsiteY6" fmla="*/ 4984751 h 4984751"/>
              <a:gd name="connsiteX7" fmla="*/ 0 w 1171951"/>
              <a:gd name="connsiteY7" fmla="*/ 4867556 h 4984751"/>
              <a:gd name="connsiteX8" fmla="*/ 0 w 1171951"/>
              <a:gd name="connsiteY8" fmla="*/ 117195 h 498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1951" h="4984751">
                <a:moveTo>
                  <a:pt x="0" y="117195"/>
                </a:moveTo>
                <a:cubicBezTo>
                  <a:pt x="0" y="52470"/>
                  <a:pt x="52470" y="0"/>
                  <a:pt x="117195" y="0"/>
                </a:cubicBezTo>
                <a:lnTo>
                  <a:pt x="1054756" y="0"/>
                </a:lnTo>
                <a:cubicBezTo>
                  <a:pt x="1119481" y="0"/>
                  <a:pt x="1171951" y="52470"/>
                  <a:pt x="1171951" y="117195"/>
                </a:cubicBezTo>
                <a:lnTo>
                  <a:pt x="1171951" y="4867556"/>
                </a:lnTo>
                <a:cubicBezTo>
                  <a:pt x="1171951" y="4932281"/>
                  <a:pt x="1119481" y="4984751"/>
                  <a:pt x="1054756" y="4984751"/>
                </a:cubicBezTo>
                <a:lnTo>
                  <a:pt x="117195" y="4984751"/>
                </a:lnTo>
                <a:cubicBezTo>
                  <a:pt x="52470" y="4984751"/>
                  <a:pt x="0" y="4932281"/>
                  <a:pt x="0" y="4867556"/>
                </a:cubicBezTo>
                <a:lnTo>
                  <a:pt x="0" y="117195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2925" tIns="102925" rIns="102925" bIns="4311052" spcCol="1532"/>
          <a:lstStyle/>
          <a:p>
            <a:pPr algn="ctr" defTabSz="643280">
              <a:lnSpc>
                <a:spcPct val="90000"/>
              </a:lnSpc>
              <a:spcAft>
                <a:spcPct val="35000"/>
              </a:spcAft>
              <a:defRPr/>
            </a:pPr>
            <a:r>
              <a:rPr lang="id-ID" sz="1400" b="1" dirty="0">
                <a:solidFill>
                  <a:srgbClr val="005A58">
                    <a:hueOff val="0"/>
                    <a:satOff val="0"/>
                    <a:lumOff val="0"/>
                    <a:alphaOff val="0"/>
                  </a:srgbClr>
                </a:solidFill>
              </a:rPr>
              <a:t>KEGIATAN</a:t>
            </a:r>
          </a:p>
        </p:txBody>
      </p:sp>
      <p:sp>
        <p:nvSpPr>
          <p:cNvPr id="23" name="Freeform 22"/>
          <p:cNvSpPr/>
          <p:nvPr/>
        </p:nvSpPr>
        <p:spPr bwMode="auto">
          <a:xfrm>
            <a:off x="9707563" y="1487488"/>
            <a:ext cx="1671637" cy="679450"/>
          </a:xfrm>
          <a:custGeom>
            <a:avLst/>
            <a:gdLst>
              <a:gd name="connsiteX0" fmla="*/ 0 w 976626"/>
              <a:gd name="connsiteY0" fmla="*/ 48831 h 488313"/>
              <a:gd name="connsiteX1" fmla="*/ 48831 w 976626"/>
              <a:gd name="connsiteY1" fmla="*/ 0 h 488313"/>
              <a:gd name="connsiteX2" fmla="*/ 927795 w 976626"/>
              <a:gd name="connsiteY2" fmla="*/ 0 h 488313"/>
              <a:gd name="connsiteX3" fmla="*/ 976626 w 976626"/>
              <a:gd name="connsiteY3" fmla="*/ 48831 h 488313"/>
              <a:gd name="connsiteX4" fmla="*/ 976626 w 976626"/>
              <a:gd name="connsiteY4" fmla="*/ 439482 h 488313"/>
              <a:gd name="connsiteX5" fmla="*/ 927795 w 976626"/>
              <a:gd name="connsiteY5" fmla="*/ 488313 h 488313"/>
              <a:gd name="connsiteX6" fmla="*/ 48831 w 976626"/>
              <a:gd name="connsiteY6" fmla="*/ 488313 h 488313"/>
              <a:gd name="connsiteX7" fmla="*/ 0 w 976626"/>
              <a:gd name="connsiteY7" fmla="*/ 439482 h 488313"/>
              <a:gd name="connsiteX8" fmla="*/ 0 w 976626"/>
              <a:gd name="connsiteY8" fmla="*/ 48831 h 48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626" h="488313">
                <a:moveTo>
                  <a:pt x="0" y="48831"/>
                </a:moveTo>
                <a:cubicBezTo>
                  <a:pt x="0" y="21862"/>
                  <a:pt x="21862" y="0"/>
                  <a:pt x="48831" y="0"/>
                </a:cubicBezTo>
                <a:lnTo>
                  <a:pt x="927795" y="0"/>
                </a:lnTo>
                <a:cubicBezTo>
                  <a:pt x="954764" y="0"/>
                  <a:pt x="976626" y="21862"/>
                  <a:pt x="976626" y="48831"/>
                </a:cubicBezTo>
                <a:lnTo>
                  <a:pt x="976626" y="439482"/>
                </a:lnTo>
                <a:cubicBezTo>
                  <a:pt x="976626" y="466451"/>
                  <a:pt x="954764" y="488313"/>
                  <a:pt x="927795" y="488313"/>
                </a:cubicBezTo>
                <a:lnTo>
                  <a:pt x="48831" y="488313"/>
                </a:lnTo>
                <a:cubicBezTo>
                  <a:pt x="21862" y="488313"/>
                  <a:pt x="0" y="466451"/>
                  <a:pt x="0" y="439482"/>
                </a:cubicBezTo>
                <a:lnTo>
                  <a:pt x="0" y="48831"/>
                </a:lnTo>
                <a:close/>
              </a:path>
            </a:pathLst>
          </a:custGeom>
          <a:solidFill>
            <a:srgbClr val="008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5672" tIns="25672" rIns="25672" bIns="25672" spcCol="1532" anchor="ctr"/>
          <a:lstStyle/>
          <a:p>
            <a:pPr algn="ctr" defTabSz="56287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200" b="1" dirty="0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4  </a:t>
            </a:r>
            <a:r>
              <a:rPr lang="en-US" sz="1200" b="1" dirty="0" err="1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Kegiatan</a:t>
            </a:r>
            <a:endParaRPr lang="id-ID" sz="1200" b="1" dirty="0">
              <a:solidFill>
                <a:schemeClr val="bg1"/>
              </a:solidFill>
              <a:latin typeface="Berlin Sans FB" pitchFamily="34" charset="0"/>
              <a:cs typeface="Arial" panose="020B0604020202020204" pitchFamily="34" charset="0"/>
            </a:endParaRPr>
          </a:p>
        </p:txBody>
      </p:sp>
      <p:sp>
        <p:nvSpPr>
          <p:cNvPr id="25" name="Freeform 24"/>
          <p:cNvSpPr/>
          <p:nvPr/>
        </p:nvSpPr>
        <p:spPr bwMode="auto">
          <a:xfrm>
            <a:off x="9745663" y="3554413"/>
            <a:ext cx="1684337" cy="833437"/>
          </a:xfrm>
          <a:custGeom>
            <a:avLst/>
            <a:gdLst>
              <a:gd name="connsiteX0" fmla="*/ 0 w 976626"/>
              <a:gd name="connsiteY0" fmla="*/ 48831 h 488313"/>
              <a:gd name="connsiteX1" fmla="*/ 48831 w 976626"/>
              <a:gd name="connsiteY1" fmla="*/ 0 h 488313"/>
              <a:gd name="connsiteX2" fmla="*/ 927795 w 976626"/>
              <a:gd name="connsiteY2" fmla="*/ 0 h 488313"/>
              <a:gd name="connsiteX3" fmla="*/ 976626 w 976626"/>
              <a:gd name="connsiteY3" fmla="*/ 48831 h 488313"/>
              <a:gd name="connsiteX4" fmla="*/ 976626 w 976626"/>
              <a:gd name="connsiteY4" fmla="*/ 439482 h 488313"/>
              <a:gd name="connsiteX5" fmla="*/ 927795 w 976626"/>
              <a:gd name="connsiteY5" fmla="*/ 488313 h 488313"/>
              <a:gd name="connsiteX6" fmla="*/ 48831 w 976626"/>
              <a:gd name="connsiteY6" fmla="*/ 488313 h 488313"/>
              <a:gd name="connsiteX7" fmla="*/ 0 w 976626"/>
              <a:gd name="connsiteY7" fmla="*/ 439482 h 488313"/>
              <a:gd name="connsiteX8" fmla="*/ 0 w 976626"/>
              <a:gd name="connsiteY8" fmla="*/ 48831 h 48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626" h="488313">
                <a:moveTo>
                  <a:pt x="0" y="48831"/>
                </a:moveTo>
                <a:cubicBezTo>
                  <a:pt x="0" y="21862"/>
                  <a:pt x="21862" y="0"/>
                  <a:pt x="48831" y="0"/>
                </a:cubicBezTo>
                <a:lnTo>
                  <a:pt x="927795" y="0"/>
                </a:lnTo>
                <a:cubicBezTo>
                  <a:pt x="954764" y="0"/>
                  <a:pt x="976626" y="21862"/>
                  <a:pt x="976626" y="48831"/>
                </a:cubicBezTo>
                <a:lnTo>
                  <a:pt x="976626" y="439482"/>
                </a:lnTo>
                <a:cubicBezTo>
                  <a:pt x="976626" y="466451"/>
                  <a:pt x="954764" y="488313"/>
                  <a:pt x="927795" y="488313"/>
                </a:cubicBezTo>
                <a:lnTo>
                  <a:pt x="48831" y="488313"/>
                </a:lnTo>
                <a:cubicBezTo>
                  <a:pt x="21862" y="488313"/>
                  <a:pt x="0" y="466451"/>
                  <a:pt x="0" y="439482"/>
                </a:cubicBezTo>
                <a:lnTo>
                  <a:pt x="0" y="48831"/>
                </a:lnTo>
                <a:close/>
              </a:path>
            </a:pathLst>
          </a:custGeom>
          <a:solidFill>
            <a:srgbClr val="008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5672" tIns="25672" rIns="25672" bIns="25672" spcCol="1532" anchor="ctr"/>
          <a:lstStyle/>
          <a:p>
            <a:pPr algn="ctr" defTabSz="56287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200" b="1" dirty="0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 6  </a:t>
            </a:r>
            <a:r>
              <a:rPr lang="en-US" sz="1200" b="1" dirty="0" err="1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Kegiatan</a:t>
            </a:r>
            <a:endParaRPr lang="id-ID" sz="1200" b="1" dirty="0">
              <a:solidFill>
                <a:schemeClr val="bg1"/>
              </a:solidFill>
              <a:latin typeface="Berlin Sans FB" pitchFamily="34" charset="0"/>
              <a:cs typeface="Arial" panose="020B0604020202020204" pitchFamily="34" charset="0"/>
            </a:endParaRPr>
          </a:p>
        </p:txBody>
      </p:sp>
      <p:sp>
        <p:nvSpPr>
          <p:cNvPr id="26" name="Freeform 25"/>
          <p:cNvSpPr/>
          <p:nvPr/>
        </p:nvSpPr>
        <p:spPr bwMode="auto">
          <a:xfrm>
            <a:off x="9691688" y="5683250"/>
            <a:ext cx="1671637" cy="925513"/>
          </a:xfrm>
          <a:custGeom>
            <a:avLst/>
            <a:gdLst>
              <a:gd name="connsiteX0" fmla="*/ 0 w 976626"/>
              <a:gd name="connsiteY0" fmla="*/ 48831 h 488313"/>
              <a:gd name="connsiteX1" fmla="*/ 48831 w 976626"/>
              <a:gd name="connsiteY1" fmla="*/ 0 h 488313"/>
              <a:gd name="connsiteX2" fmla="*/ 927795 w 976626"/>
              <a:gd name="connsiteY2" fmla="*/ 0 h 488313"/>
              <a:gd name="connsiteX3" fmla="*/ 976626 w 976626"/>
              <a:gd name="connsiteY3" fmla="*/ 48831 h 488313"/>
              <a:gd name="connsiteX4" fmla="*/ 976626 w 976626"/>
              <a:gd name="connsiteY4" fmla="*/ 439482 h 488313"/>
              <a:gd name="connsiteX5" fmla="*/ 927795 w 976626"/>
              <a:gd name="connsiteY5" fmla="*/ 488313 h 488313"/>
              <a:gd name="connsiteX6" fmla="*/ 48831 w 976626"/>
              <a:gd name="connsiteY6" fmla="*/ 488313 h 488313"/>
              <a:gd name="connsiteX7" fmla="*/ 0 w 976626"/>
              <a:gd name="connsiteY7" fmla="*/ 439482 h 488313"/>
              <a:gd name="connsiteX8" fmla="*/ 0 w 976626"/>
              <a:gd name="connsiteY8" fmla="*/ 48831 h 48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626" h="488313">
                <a:moveTo>
                  <a:pt x="0" y="48831"/>
                </a:moveTo>
                <a:cubicBezTo>
                  <a:pt x="0" y="21862"/>
                  <a:pt x="21862" y="0"/>
                  <a:pt x="48831" y="0"/>
                </a:cubicBezTo>
                <a:lnTo>
                  <a:pt x="927795" y="0"/>
                </a:lnTo>
                <a:cubicBezTo>
                  <a:pt x="954764" y="0"/>
                  <a:pt x="976626" y="21862"/>
                  <a:pt x="976626" y="48831"/>
                </a:cubicBezTo>
                <a:lnTo>
                  <a:pt x="976626" y="439482"/>
                </a:lnTo>
                <a:cubicBezTo>
                  <a:pt x="976626" y="466451"/>
                  <a:pt x="954764" y="488313"/>
                  <a:pt x="927795" y="488313"/>
                </a:cubicBezTo>
                <a:lnTo>
                  <a:pt x="48831" y="488313"/>
                </a:lnTo>
                <a:cubicBezTo>
                  <a:pt x="21862" y="488313"/>
                  <a:pt x="0" y="466451"/>
                  <a:pt x="0" y="439482"/>
                </a:cubicBezTo>
                <a:lnTo>
                  <a:pt x="0" y="48831"/>
                </a:lnTo>
                <a:close/>
              </a:path>
            </a:pathLst>
          </a:custGeom>
          <a:solidFill>
            <a:srgbClr val="008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5672" tIns="25672" rIns="25672" bIns="25672" spcCol="1532" anchor="ctr"/>
          <a:lstStyle/>
          <a:p>
            <a:pPr algn="ctr" defTabSz="56287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200" b="1" dirty="0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8  </a:t>
            </a:r>
            <a:r>
              <a:rPr lang="en-US" sz="1200" b="1" dirty="0" err="1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Kegiatan</a:t>
            </a:r>
            <a:endParaRPr lang="id-ID" sz="1200" b="1" dirty="0">
              <a:solidFill>
                <a:schemeClr val="bg1"/>
              </a:solidFill>
              <a:latin typeface="Berlin Sans FB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8939213" y="1878013"/>
            <a:ext cx="82867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8939213" y="3935413"/>
            <a:ext cx="82867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8939213" y="6170613"/>
            <a:ext cx="75565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024563" y="2182813"/>
            <a:ext cx="1103312" cy="16160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275"/>
            <a:ext cx="11887200" cy="69532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defTabSz="1102739" eaLnBrk="1" fontAlgn="auto" hangingPunct="1">
              <a:spcAft>
                <a:spcPts val="0"/>
              </a:spcAft>
              <a:defRPr/>
            </a:pPr>
            <a:r>
              <a:rPr lang="id-ID" sz="2200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RENCANA STRATEGIS ( RENSTRA ) DINAS </a:t>
            </a:r>
            <a:r>
              <a:rPr lang="en-US" sz="2200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DINAS </a:t>
            </a:r>
            <a:r>
              <a:rPr lang="en-US" sz="2200" b="1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SOSIAL</a:t>
            </a:r>
            <a:r>
              <a:rPr lang="en-US" sz="2200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200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b="1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KABUPATEN BLITAR</a:t>
            </a:r>
            <a:r>
              <a:rPr lang="id-ID" sz="2200" b="1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200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 </a:t>
            </a:r>
            <a:r>
              <a:rPr lang="id-ID" sz="2200" b="1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2200" b="1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id-ID" sz="2200" b="1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200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id-ID" sz="2200" b="1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2200" b="1" dirty="0" smtClean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r>
              <a:rPr lang="en-US" sz="2200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200" b="1" dirty="0" err="1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lanjutan</a:t>
            </a:r>
            <a:r>
              <a:rPr lang="en-US" sz="2200" b="1" dirty="0">
                <a:solidFill>
                  <a:schemeClr val="accent4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d-ID" sz="2200" dirty="0">
              <a:solidFill>
                <a:schemeClr val="accent4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Slide Number Placeholder 8"/>
          <p:cNvSpPr txBox="1">
            <a:spLocks/>
          </p:cNvSpPr>
          <p:nvPr/>
        </p:nvSpPr>
        <p:spPr bwMode="auto">
          <a:xfrm>
            <a:off x="11104563" y="7016750"/>
            <a:ext cx="782637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0277" tIns="55138" rIns="110277" bIns="55138"/>
          <a:lstStyle>
            <a:lvl1pPr defTabSz="110172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110172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110172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110172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110172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1101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1101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1101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1101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/>
            <a:fld id="{28D4AA08-54E7-4EF7-B86F-1C841E97E830}" type="slidenum">
              <a:rPr lang="en-US" altLang="id-ID" sz="1400" b="1">
                <a:solidFill>
                  <a:srgbClr val="7030A0"/>
                </a:solidFill>
                <a:cs typeface="Tahoma" panose="020B0604030504040204" pitchFamily="34" charset="0"/>
              </a:rPr>
              <a:pPr algn="r"/>
              <a:t>4</a:t>
            </a:fld>
            <a:endParaRPr lang="en-US" altLang="id-ID" sz="1400" b="1">
              <a:solidFill>
                <a:srgbClr val="7030A0"/>
              </a:solidFill>
              <a:cs typeface="Tahoma" panose="020B0604030504040204" pitchFamily="34" charset="0"/>
            </a:endParaRPr>
          </a:p>
        </p:txBody>
      </p:sp>
      <p:sp>
        <p:nvSpPr>
          <p:cNvPr id="47" name="Freeform 46"/>
          <p:cNvSpPr/>
          <p:nvPr/>
        </p:nvSpPr>
        <p:spPr bwMode="auto">
          <a:xfrm>
            <a:off x="7032625" y="885825"/>
            <a:ext cx="1906588" cy="6130925"/>
          </a:xfrm>
          <a:custGeom>
            <a:avLst/>
            <a:gdLst>
              <a:gd name="connsiteX0" fmla="*/ 0 w 1171951"/>
              <a:gd name="connsiteY0" fmla="*/ 117195 h 4984751"/>
              <a:gd name="connsiteX1" fmla="*/ 117195 w 1171951"/>
              <a:gd name="connsiteY1" fmla="*/ 0 h 4984751"/>
              <a:gd name="connsiteX2" fmla="*/ 1054756 w 1171951"/>
              <a:gd name="connsiteY2" fmla="*/ 0 h 4984751"/>
              <a:gd name="connsiteX3" fmla="*/ 1171951 w 1171951"/>
              <a:gd name="connsiteY3" fmla="*/ 117195 h 4984751"/>
              <a:gd name="connsiteX4" fmla="*/ 1171951 w 1171951"/>
              <a:gd name="connsiteY4" fmla="*/ 4867556 h 4984751"/>
              <a:gd name="connsiteX5" fmla="*/ 1054756 w 1171951"/>
              <a:gd name="connsiteY5" fmla="*/ 4984751 h 4984751"/>
              <a:gd name="connsiteX6" fmla="*/ 117195 w 1171951"/>
              <a:gd name="connsiteY6" fmla="*/ 4984751 h 4984751"/>
              <a:gd name="connsiteX7" fmla="*/ 0 w 1171951"/>
              <a:gd name="connsiteY7" fmla="*/ 4867556 h 4984751"/>
              <a:gd name="connsiteX8" fmla="*/ 0 w 1171951"/>
              <a:gd name="connsiteY8" fmla="*/ 117195 h 498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1951" h="4984751">
                <a:moveTo>
                  <a:pt x="0" y="117195"/>
                </a:moveTo>
                <a:cubicBezTo>
                  <a:pt x="0" y="52470"/>
                  <a:pt x="52470" y="0"/>
                  <a:pt x="117195" y="0"/>
                </a:cubicBezTo>
                <a:lnTo>
                  <a:pt x="1054756" y="0"/>
                </a:lnTo>
                <a:cubicBezTo>
                  <a:pt x="1119481" y="0"/>
                  <a:pt x="1171951" y="52470"/>
                  <a:pt x="1171951" y="117195"/>
                </a:cubicBezTo>
                <a:lnTo>
                  <a:pt x="1171951" y="4867556"/>
                </a:lnTo>
                <a:cubicBezTo>
                  <a:pt x="1171951" y="4932281"/>
                  <a:pt x="1119481" y="4984751"/>
                  <a:pt x="1054756" y="4984751"/>
                </a:cubicBezTo>
                <a:lnTo>
                  <a:pt x="117195" y="4984751"/>
                </a:lnTo>
                <a:cubicBezTo>
                  <a:pt x="52470" y="4984751"/>
                  <a:pt x="0" y="4932281"/>
                  <a:pt x="0" y="4867556"/>
                </a:cubicBezTo>
                <a:lnTo>
                  <a:pt x="0" y="117195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2925" tIns="102925" rIns="102925" bIns="4311052" spcCol="1532"/>
          <a:lstStyle/>
          <a:p>
            <a:pPr algn="ctr" defTabSz="643280">
              <a:lnSpc>
                <a:spcPct val="90000"/>
              </a:lnSpc>
              <a:spcAft>
                <a:spcPct val="35000"/>
              </a:spcAft>
              <a:defRPr/>
            </a:pPr>
            <a:r>
              <a:rPr lang="id-ID" sz="1400" b="1" dirty="0">
                <a:solidFill>
                  <a:srgbClr val="005A58">
                    <a:hueOff val="0"/>
                    <a:satOff val="0"/>
                    <a:lumOff val="0"/>
                    <a:alphaOff val="0"/>
                  </a:srgbClr>
                </a:solidFill>
              </a:rPr>
              <a:t>PROGRAM</a:t>
            </a:r>
          </a:p>
        </p:txBody>
      </p:sp>
      <p:sp>
        <p:nvSpPr>
          <p:cNvPr id="50" name="Freeform 49"/>
          <p:cNvSpPr/>
          <p:nvPr/>
        </p:nvSpPr>
        <p:spPr bwMode="auto">
          <a:xfrm>
            <a:off x="7127875" y="1500188"/>
            <a:ext cx="1671638" cy="666750"/>
          </a:xfrm>
          <a:custGeom>
            <a:avLst/>
            <a:gdLst>
              <a:gd name="connsiteX0" fmla="*/ 0 w 976626"/>
              <a:gd name="connsiteY0" fmla="*/ 48831 h 488313"/>
              <a:gd name="connsiteX1" fmla="*/ 48831 w 976626"/>
              <a:gd name="connsiteY1" fmla="*/ 0 h 488313"/>
              <a:gd name="connsiteX2" fmla="*/ 927795 w 976626"/>
              <a:gd name="connsiteY2" fmla="*/ 0 h 488313"/>
              <a:gd name="connsiteX3" fmla="*/ 976626 w 976626"/>
              <a:gd name="connsiteY3" fmla="*/ 48831 h 488313"/>
              <a:gd name="connsiteX4" fmla="*/ 976626 w 976626"/>
              <a:gd name="connsiteY4" fmla="*/ 439482 h 488313"/>
              <a:gd name="connsiteX5" fmla="*/ 927795 w 976626"/>
              <a:gd name="connsiteY5" fmla="*/ 488313 h 488313"/>
              <a:gd name="connsiteX6" fmla="*/ 48831 w 976626"/>
              <a:gd name="connsiteY6" fmla="*/ 488313 h 488313"/>
              <a:gd name="connsiteX7" fmla="*/ 0 w 976626"/>
              <a:gd name="connsiteY7" fmla="*/ 439482 h 488313"/>
              <a:gd name="connsiteX8" fmla="*/ 0 w 976626"/>
              <a:gd name="connsiteY8" fmla="*/ 48831 h 48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626" h="488313">
                <a:moveTo>
                  <a:pt x="0" y="48831"/>
                </a:moveTo>
                <a:cubicBezTo>
                  <a:pt x="0" y="21862"/>
                  <a:pt x="21862" y="0"/>
                  <a:pt x="48831" y="0"/>
                </a:cubicBezTo>
                <a:lnTo>
                  <a:pt x="927795" y="0"/>
                </a:lnTo>
                <a:cubicBezTo>
                  <a:pt x="954764" y="0"/>
                  <a:pt x="976626" y="21862"/>
                  <a:pt x="976626" y="48831"/>
                </a:cubicBezTo>
                <a:lnTo>
                  <a:pt x="976626" y="439482"/>
                </a:lnTo>
                <a:cubicBezTo>
                  <a:pt x="976626" y="466451"/>
                  <a:pt x="954764" y="488313"/>
                  <a:pt x="927795" y="488313"/>
                </a:cubicBezTo>
                <a:lnTo>
                  <a:pt x="48831" y="488313"/>
                </a:lnTo>
                <a:cubicBezTo>
                  <a:pt x="21862" y="488313"/>
                  <a:pt x="0" y="466451"/>
                  <a:pt x="0" y="439482"/>
                </a:cubicBezTo>
                <a:lnTo>
                  <a:pt x="0" y="48831"/>
                </a:lnTo>
                <a:close/>
              </a:path>
            </a:pathLst>
          </a:custGeom>
          <a:solidFill>
            <a:srgbClr val="008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5672" tIns="25672" rIns="25672" bIns="25672" spcCol="1532" anchor="ctr"/>
          <a:lstStyle/>
          <a:p>
            <a:pPr algn="ctr" defTabSz="56287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200" dirty="0" err="1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Bantuan</a:t>
            </a:r>
            <a:r>
              <a:rPr lang="en-US" sz="1200" dirty="0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dan</a:t>
            </a:r>
            <a:r>
              <a:rPr lang="en-US" sz="1200" dirty="0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Perlindungan</a:t>
            </a:r>
            <a:r>
              <a:rPr lang="en-US" sz="1200" dirty="0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Sosial</a:t>
            </a:r>
            <a:endParaRPr lang="id-ID" sz="1200" dirty="0">
              <a:solidFill>
                <a:schemeClr val="bg1"/>
              </a:solidFill>
              <a:latin typeface="Berlin Sans FB" pitchFamily="34" charset="0"/>
              <a:cs typeface="Arial" panose="020B0604020202020204" pitchFamily="34" charset="0"/>
            </a:endParaRPr>
          </a:p>
        </p:txBody>
      </p:sp>
      <p:sp>
        <p:nvSpPr>
          <p:cNvPr id="51" name="Freeform 50"/>
          <p:cNvSpPr/>
          <p:nvPr/>
        </p:nvSpPr>
        <p:spPr bwMode="auto">
          <a:xfrm>
            <a:off x="7127875" y="2690813"/>
            <a:ext cx="1671638" cy="711200"/>
          </a:xfrm>
          <a:custGeom>
            <a:avLst/>
            <a:gdLst>
              <a:gd name="connsiteX0" fmla="*/ 0 w 976626"/>
              <a:gd name="connsiteY0" fmla="*/ 48831 h 488313"/>
              <a:gd name="connsiteX1" fmla="*/ 48831 w 976626"/>
              <a:gd name="connsiteY1" fmla="*/ 0 h 488313"/>
              <a:gd name="connsiteX2" fmla="*/ 927795 w 976626"/>
              <a:gd name="connsiteY2" fmla="*/ 0 h 488313"/>
              <a:gd name="connsiteX3" fmla="*/ 976626 w 976626"/>
              <a:gd name="connsiteY3" fmla="*/ 48831 h 488313"/>
              <a:gd name="connsiteX4" fmla="*/ 976626 w 976626"/>
              <a:gd name="connsiteY4" fmla="*/ 439482 h 488313"/>
              <a:gd name="connsiteX5" fmla="*/ 927795 w 976626"/>
              <a:gd name="connsiteY5" fmla="*/ 488313 h 488313"/>
              <a:gd name="connsiteX6" fmla="*/ 48831 w 976626"/>
              <a:gd name="connsiteY6" fmla="*/ 488313 h 488313"/>
              <a:gd name="connsiteX7" fmla="*/ 0 w 976626"/>
              <a:gd name="connsiteY7" fmla="*/ 439482 h 488313"/>
              <a:gd name="connsiteX8" fmla="*/ 0 w 976626"/>
              <a:gd name="connsiteY8" fmla="*/ 48831 h 48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626" h="488313">
                <a:moveTo>
                  <a:pt x="0" y="48831"/>
                </a:moveTo>
                <a:cubicBezTo>
                  <a:pt x="0" y="21862"/>
                  <a:pt x="21862" y="0"/>
                  <a:pt x="48831" y="0"/>
                </a:cubicBezTo>
                <a:lnTo>
                  <a:pt x="927795" y="0"/>
                </a:lnTo>
                <a:cubicBezTo>
                  <a:pt x="954764" y="0"/>
                  <a:pt x="976626" y="21862"/>
                  <a:pt x="976626" y="48831"/>
                </a:cubicBezTo>
                <a:lnTo>
                  <a:pt x="976626" y="439482"/>
                </a:lnTo>
                <a:cubicBezTo>
                  <a:pt x="976626" y="466451"/>
                  <a:pt x="954764" y="488313"/>
                  <a:pt x="927795" y="488313"/>
                </a:cubicBezTo>
                <a:lnTo>
                  <a:pt x="48831" y="488313"/>
                </a:lnTo>
                <a:cubicBezTo>
                  <a:pt x="21862" y="488313"/>
                  <a:pt x="0" y="466451"/>
                  <a:pt x="0" y="439482"/>
                </a:cubicBezTo>
                <a:lnTo>
                  <a:pt x="0" y="48831"/>
                </a:lnTo>
                <a:close/>
              </a:path>
            </a:pathLst>
          </a:custGeom>
          <a:solidFill>
            <a:srgbClr val="008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5672" tIns="25672" rIns="25672" bIns="25672" spcCol="1532" anchor="ctr"/>
          <a:lstStyle/>
          <a:p>
            <a:pPr algn="ctr" defTabSz="56287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200" dirty="0" err="1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Pelayanan</a:t>
            </a:r>
            <a:r>
              <a:rPr lang="en-US" sz="1200" dirty="0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dan</a:t>
            </a:r>
            <a:r>
              <a:rPr lang="en-US" sz="1200" dirty="0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Rehabilitasi</a:t>
            </a:r>
            <a:r>
              <a:rPr lang="en-US" sz="1200" dirty="0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Sosial</a:t>
            </a:r>
            <a:endParaRPr lang="id-ID" sz="1200" dirty="0">
              <a:solidFill>
                <a:schemeClr val="bg1"/>
              </a:solidFill>
              <a:latin typeface="Berlin Sans FB" pitchFamily="34" charset="0"/>
              <a:cs typeface="Arial" panose="020B0604020202020204" pitchFamily="34" charset="0"/>
            </a:endParaRPr>
          </a:p>
        </p:txBody>
      </p:sp>
      <p:sp>
        <p:nvSpPr>
          <p:cNvPr id="54" name="Freeform 53"/>
          <p:cNvSpPr/>
          <p:nvPr/>
        </p:nvSpPr>
        <p:spPr bwMode="auto">
          <a:xfrm>
            <a:off x="7167563" y="5683250"/>
            <a:ext cx="1671637" cy="925513"/>
          </a:xfrm>
          <a:custGeom>
            <a:avLst/>
            <a:gdLst>
              <a:gd name="connsiteX0" fmla="*/ 0 w 976626"/>
              <a:gd name="connsiteY0" fmla="*/ 48831 h 488313"/>
              <a:gd name="connsiteX1" fmla="*/ 48831 w 976626"/>
              <a:gd name="connsiteY1" fmla="*/ 0 h 488313"/>
              <a:gd name="connsiteX2" fmla="*/ 927795 w 976626"/>
              <a:gd name="connsiteY2" fmla="*/ 0 h 488313"/>
              <a:gd name="connsiteX3" fmla="*/ 976626 w 976626"/>
              <a:gd name="connsiteY3" fmla="*/ 48831 h 488313"/>
              <a:gd name="connsiteX4" fmla="*/ 976626 w 976626"/>
              <a:gd name="connsiteY4" fmla="*/ 439482 h 488313"/>
              <a:gd name="connsiteX5" fmla="*/ 927795 w 976626"/>
              <a:gd name="connsiteY5" fmla="*/ 488313 h 488313"/>
              <a:gd name="connsiteX6" fmla="*/ 48831 w 976626"/>
              <a:gd name="connsiteY6" fmla="*/ 488313 h 488313"/>
              <a:gd name="connsiteX7" fmla="*/ 0 w 976626"/>
              <a:gd name="connsiteY7" fmla="*/ 439482 h 488313"/>
              <a:gd name="connsiteX8" fmla="*/ 0 w 976626"/>
              <a:gd name="connsiteY8" fmla="*/ 48831 h 48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626" h="488313">
                <a:moveTo>
                  <a:pt x="0" y="48831"/>
                </a:moveTo>
                <a:cubicBezTo>
                  <a:pt x="0" y="21862"/>
                  <a:pt x="21862" y="0"/>
                  <a:pt x="48831" y="0"/>
                </a:cubicBezTo>
                <a:lnTo>
                  <a:pt x="927795" y="0"/>
                </a:lnTo>
                <a:cubicBezTo>
                  <a:pt x="954764" y="0"/>
                  <a:pt x="976626" y="21862"/>
                  <a:pt x="976626" y="48831"/>
                </a:cubicBezTo>
                <a:lnTo>
                  <a:pt x="976626" y="439482"/>
                </a:lnTo>
                <a:cubicBezTo>
                  <a:pt x="976626" y="466451"/>
                  <a:pt x="954764" y="488313"/>
                  <a:pt x="927795" y="488313"/>
                </a:cubicBezTo>
                <a:lnTo>
                  <a:pt x="48831" y="488313"/>
                </a:lnTo>
                <a:cubicBezTo>
                  <a:pt x="21862" y="488313"/>
                  <a:pt x="0" y="466451"/>
                  <a:pt x="0" y="439482"/>
                </a:cubicBezTo>
                <a:lnTo>
                  <a:pt x="0" y="48831"/>
                </a:lnTo>
                <a:close/>
              </a:path>
            </a:pathLst>
          </a:custGeom>
          <a:solidFill>
            <a:srgbClr val="008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5672" tIns="25672" rIns="25672" bIns="25672" spcCol="1532" anchor="ctr"/>
          <a:lstStyle/>
          <a:p>
            <a:pPr algn="ctr" defTabSz="1102766">
              <a:defRPr/>
            </a:pPr>
            <a:r>
              <a:rPr lang="en-US" sz="1300" b="1" dirty="0" err="1">
                <a:solidFill>
                  <a:schemeClr val="bg1"/>
                </a:solidFill>
                <a:latin typeface="Berlin Sans FB" pitchFamily="34" charset="0"/>
                <a:cs typeface="Arial" pitchFamily="34" charset="0"/>
              </a:rPr>
              <a:t>Peningkatan</a:t>
            </a:r>
            <a:r>
              <a:rPr lang="en-US" sz="1300" b="1" dirty="0">
                <a:solidFill>
                  <a:schemeClr val="bg1"/>
                </a:solidFill>
                <a:latin typeface="Berlin Sans FB" pitchFamily="34" charset="0"/>
                <a:cs typeface="Arial" pitchFamily="34" charset="0"/>
              </a:rPr>
              <a:t> </a:t>
            </a:r>
            <a:r>
              <a:rPr lang="en-US" sz="1300" b="1" dirty="0" err="1">
                <a:solidFill>
                  <a:schemeClr val="bg1"/>
                </a:solidFill>
                <a:latin typeface="Berlin Sans FB" pitchFamily="34" charset="0"/>
                <a:cs typeface="Arial" pitchFamily="34" charset="0"/>
              </a:rPr>
              <a:t>Kapasitas</a:t>
            </a:r>
            <a:r>
              <a:rPr lang="en-US" sz="1300" b="1" dirty="0">
                <a:solidFill>
                  <a:schemeClr val="bg1"/>
                </a:solidFill>
                <a:latin typeface="Berlin Sans FB" pitchFamily="34" charset="0"/>
                <a:cs typeface="Arial" pitchFamily="34" charset="0"/>
              </a:rPr>
              <a:t>  </a:t>
            </a:r>
            <a:r>
              <a:rPr lang="en-US" sz="1300" b="1" dirty="0" err="1">
                <a:solidFill>
                  <a:schemeClr val="bg1"/>
                </a:solidFill>
                <a:latin typeface="Berlin Sans FB" pitchFamily="34" charset="0"/>
                <a:cs typeface="Arial" pitchFamily="34" charset="0"/>
              </a:rPr>
              <a:t>Kelembagaan</a:t>
            </a:r>
            <a:r>
              <a:rPr lang="en-US" sz="1300" b="1" dirty="0">
                <a:solidFill>
                  <a:schemeClr val="bg1"/>
                </a:solidFill>
                <a:latin typeface="Berlin Sans FB" pitchFamily="34" charset="0"/>
                <a:cs typeface="Arial" pitchFamily="34" charset="0"/>
              </a:rPr>
              <a:t> </a:t>
            </a:r>
            <a:r>
              <a:rPr lang="en-US" sz="1300" b="1" dirty="0" err="1">
                <a:solidFill>
                  <a:schemeClr val="bg1"/>
                </a:solidFill>
                <a:latin typeface="Berlin Sans FB" pitchFamily="34" charset="0"/>
                <a:cs typeface="Arial" pitchFamily="34" charset="0"/>
              </a:rPr>
              <a:t>Sosial</a:t>
            </a:r>
            <a:endParaRPr lang="id-ID" sz="1300" b="1" dirty="0">
              <a:solidFill>
                <a:schemeClr val="bg1"/>
              </a:solidFill>
              <a:latin typeface="Berlin Sans FB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3173413"/>
            <a:ext cx="2179638" cy="186531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277" tIns="55138" rIns="110277" bIns="55138" anchor="ctr"/>
          <a:lstStyle/>
          <a:p>
            <a:pPr algn="ctr">
              <a:defRPr/>
            </a:pPr>
            <a:endParaRPr lang="id-ID" sz="1700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id-ID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TUJUAN 1</a:t>
            </a:r>
            <a:r>
              <a:rPr lang="id-ID" sz="17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700" b="1" dirty="0" err="1">
                <a:solidFill>
                  <a:schemeClr val="tx1"/>
                </a:solidFill>
              </a:rPr>
              <a:t>Menurunnya</a:t>
            </a:r>
            <a:r>
              <a:rPr lang="en-US" sz="1700" b="1" dirty="0">
                <a:solidFill>
                  <a:schemeClr val="tx1"/>
                </a:solidFill>
              </a:rPr>
              <a:t> </a:t>
            </a:r>
            <a:r>
              <a:rPr lang="en-US" sz="1700" b="1" dirty="0" err="1">
                <a:solidFill>
                  <a:schemeClr val="tx1"/>
                </a:solidFill>
              </a:rPr>
              <a:t>angka</a:t>
            </a:r>
            <a:r>
              <a:rPr lang="en-US" sz="1700" b="1" dirty="0">
                <a:solidFill>
                  <a:schemeClr val="tx1"/>
                </a:solidFill>
              </a:rPr>
              <a:t> </a:t>
            </a:r>
            <a:r>
              <a:rPr lang="en-US" sz="1700" b="1" dirty="0" err="1">
                <a:solidFill>
                  <a:schemeClr val="tx1"/>
                </a:solidFill>
              </a:rPr>
              <a:t>Penyandang</a:t>
            </a:r>
            <a:r>
              <a:rPr lang="en-US" sz="1700" b="1" dirty="0">
                <a:solidFill>
                  <a:schemeClr val="tx1"/>
                </a:solidFill>
              </a:rPr>
              <a:t> </a:t>
            </a:r>
            <a:r>
              <a:rPr lang="en-US" sz="1700" b="1" dirty="0" err="1">
                <a:solidFill>
                  <a:schemeClr val="tx1"/>
                </a:solidFill>
              </a:rPr>
              <a:t>Masalah</a:t>
            </a:r>
            <a:r>
              <a:rPr lang="en-US" sz="1700" b="1" dirty="0">
                <a:solidFill>
                  <a:schemeClr val="tx1"/>
                </a:solidFill>
              </a:rPr>
              <a:t>  </a:t>
            </a:r>
            <a:r>
              <a:rPr lang="en-US" sz="1700" b="1" dirty="0" err="1">
                <a:solidFill>
                  <a:schemeClr val="tx1"/>
                </a:solidFill>
              </a:rPr>
              <a:t>Kesejahteraan</a:t>
            </a:r>
            <a:r>
              <a:rPr lang="en-US" sz="1700" b="1" dirty="0">
                <a:solidFill>
                  <a:schemeClr val="tx1"/>
                </a:solidFill>
              </a:rPr>
              <a:t> </a:t>
            </a:r>
            <a:r>
              <a:rPr lang="en-US" sz="1700" b="1" dirty="0" err="1">
                <a:solidFill>
                  <a:schemeClr val="tx1"/>
                </a:solidFill>
              </a:rPr>
              <a:t>Sosial</a:t>
            </a:r>
            <a:r>
              <a:rPr lang="en-US" sz="1700" b="1" dirty="0">
                <a:solidFill>
                  <a:schemeClr val="tx1"/>
                </a:solidFill>
              </a:rPr>
              <a:t> (PMKS)</a:t>
            </a:r>
            <a:r>
              <a:rPr lang="id-ID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3746500" y="1685925"/>
            <a:ext cx="2278063" cy="1255713"/>
          </a:xfrm>
          <a:prstGeom prst="rect">
            <a:avLst/>
          </a:prstGeom>
          <a:solidFill>
            <a:srgbClr val="4630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277" tIns="55138" rIns="110277" bIns="55138" anchor="ctr"/>
          <a:lstStyle/>
          <a:p>
            <a:pPr algn="ctr">
              <a:defRPr/>
            </a:pPr>
            <a:r>
              <a:rPr lang="id-ID" sz="1700" b="1" dirty="0">
                <a:latin typeface="Arial" pitchFamily="34" charset="0"/>
                <a:cs typeface="Arial" pitchFamily="34" charset="0"/>
              </a:rPr>
              <a:t>Sasaran 1 </a:t>
            </a:r>
            <a:r>
              <a:rPr lang="id-ID" sz="1400" dirty="0">
                <a:latin typeface="Arial" pitchFamily="34" charset="0"/>
                <a:cs typeface="Arial" pitchFamily="34" charset="0"/>
              </a:rPr>
              <a:t>Meningkatnya </a:t>
            </a:r>
            <a:r>
              <a:rPr lang="en-US" sz="1400" dirty="0" err="1">
                <a:latin typeface="Arial" pitchFamily="34" charset="0"/>
                <a:cs typeface="Arial" pitchFamily="34" charset="0"/>
              </a:rPr>
              <a:t>Kesejahteraan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 PMKS</a:t>
            </a:r>
            <a:endParaRPr lang="id-ID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749675" y="5291138"/>
            <a:ext cx="2316163" cy="125571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277" tIns="55138" rIns="110277" bIns="55138" anchor="ctr"/>
          <a:lstStyle/>
          <a:p>
            <a:pPr algn="ctr">
              <a:defRPr/>
            </a:pPr>
            <a:r>
              <a:rPr lang="id-ID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Sasaran  </a:t>
            </a:r>
            <a:r>
              <a:rPr lang="en-US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</a:p>
          <a:p>
            <a:pPr>
              <a:defRPr/>
            </a:pPr>
            <a:r>
              <a:rPr lang="en-US" sz="1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Meningkatnya</a:t>
            </a:r>
            <a:r>
              <a:rPr lang="en-U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partisipasi</a:t>
            </a:r>
            <a:r>
              <a:rPr lang="en-U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PSKS  </a:t>
            </a:r>
            <a:r>
              <a:rPr lang="en-US" sz="13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en-US" sz="13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penyelenggaraan</a:t>
            </a:r>
            <a:r>
              <a:rPr lang="en-U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3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Kesejahteraan</a:t>
            </a:r>
            <a:r>
              <a:rPr lang="en-U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sosial</a:t>
            </a:r>
            <a:r>
              <a:rPr lang="en-U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</a:t>
            </a:r>
            <a:endParaRPr lang="id-ID" sz="1400" dirty="0">
              <a:solidFill>
                <a:schemeClr val="accent4">
                  <a:lumMod val="10000"/>
                </a:schemeClr>
              </a:solidFill>
              <a:latin typeface="Berlin Sans FB" pitchFamily="34" charset="0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6037263" y="1685925"/>
            <a:ext cx="1130300" cy="48101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6043613" y="2239963"/>
            <a:ext cx="1106487" cy="7175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6059488" y="6091238"/>
            <a:ext cx="110807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8" name="Freeform 57"/>
          <p:cNvSpPr/>
          <p:nvPr/>
        </p:nvSpPr>
        <p:spPr bwMode="auto">
          <a:xfrm>
            <a:off x="9566275" y="865188"/>
            <a:ext cx="1906588" cy="6130925"/>
          </a:xfrm>
          <a:custGeom>
            <a:avLst/>
            <a:gdLst>
              <a:gd name="connsiteX0" fmla="*/ 0 w 1171951"/>
              <a:gd name="connsiteY0" fmla="*/ 117195 h 4984751"/>
              <a:gd name="connsiteX1" fmla="*/ 117195 w 1171951"/>
              <a:gd name="connsiteY1" fmla="*/ 0 h 4984751"/>
              <a:gd name="connsiteX2" fmla="*/ 1054756 w 1171951"/>
              <a:gd name="connsiteY2" fmla="*/ 0 h 4984751"/>
              <a:gd name="connsiteX3" fmla="*/ 1171951 w 1171951"/>
              <a:gd name="connsiteY3" fmla="*/ 117195 h 4984751"/>
              <a:gd name="connsiteX4" fmla="*/ 1171951 w 1171951"/>
              <a:gd name="connsiteY4" fmla="*/ 4867556 h 4984751"/>
              <a:gd name="connsiteX5" fmla="*/ 1054756 w 1171951"/>
              <a:gd name="connsiteY5" fmla="*/ 4984751 h 4984751"/>
              <a:gd name="connsiteX6" fmla="*/ 117195 w 1171951"/>
              <a:gd name="connsiteY6" fmla="*/ 4984751 h 4984751"/>
              <a:gd name="connsiteX7" fmla="*/ 0 w 1171951"/>
              <a:gd name="connsiteY7" fmla="*/ 4867556 h 4984751"/>
              <a:gd name="connsiteX8" fmla="*/ 0 w 1171951"/>
              <a:gd name="connsiteY8" fmla="*/ 117195 h 498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1951" h="4984751">
                <a:moveTo>
                  <a:pt x="0" y="117195"/>
                </a:moveTo>
                <a:cubicBezTo>
                  <a:pt x="0" y="52470"/>
                  <a:pt x="52470" y="0"/>
                  <a:pt x="117195" y="0"/>
                </a:cubicBezTo>
                <a:lnTo>
                  <a:pt x="1054756" y="0"/>
                </a:lnTo>
                <a:cubicBezTo>
                  <a:pt x="1119481" y="0"/>
                  <a:pt x="1171951" y="52470"/>
                  <a:pt x="1171951" y="117195"/>
                </a:cubicBezTo>
                <a:lnTo>
                  <a:pt x="1171951" y="4867556"/>
                </a:lnTo>
                <a:cubicBezTo>
                  <a:pt x="1171951" y="4932281"/>
                  <a:pt x="1119481" y="4984751"/>
                  <a:pt x="1054756" y="4984751"/>
                </a:cubicBezTo>
                <a:lnTo>
                  <a:pt x="117195" y="4984751"/>
                </a:lnTo>
                <a:cubicBezTo>
                  <a:pt x="52470" y="4984751"/>
                  <a:pt x="0" y="4932281"/>
                  <a:pt x="0" y="4867556"/>
                </a:cubicBezTo>
                <a:lnTo>
                  <a:pt x="0" y="117195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02925" tIns="102925" rIns="102925" bIns="4311052" spcCol="1532"/>
          <a:lstStyle/>
          <a:p>
            <a:pPr algn="ctr" defTabSz="643280">
              <a:lnSpc>
                <a:spcPct val="90000"/>
              </a:lnSpc>
              <a:spcAft>
                <a:spcPct val="35000"/>
              </a:spcAft>
              <a:defRPr/>
            </a:pPr>
            <a:r>
              <a:rPr lang="id-ID" sz="1400" b="1" dirty="0">
                <a:solidFill>
                  <a:srgbClr val="005A58">
                    <a:hueOff val="0"/>
                    <a:satOff val="0"/>
                    <a:lumOff val="0"/>
                    <a:alphaOff val="0"/>
                  </a:srgbClr>
                </a:solidFill>
              </a:rPr>
              <a:t>KEGIATAN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6024563" y="2224088"/>
            <a:ext cx="1008062" cy="25257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6" name="Freeform 45"/>
          <p:cNvSpPr/>
          <p:nvPr/>
        </p:nvSpPr>
        <p:spPr bwMode="auto">
          <a:xfrm>
            <a:off x="7165975" y="4316413"/>
            <a:ext cx="1671638" cy="833437"/>
          </a:xfrm>
          <a:custGeom>
            <a:avLst/>
            <a:gdLst>
              <a:gd name="connsiteX0" fmla="*/ 0 w 976626"/>
              <a:gd name="connsiteY0" fmla="*/ 48831 h 488313"/>
              <a:gd name="connsiteX1" fmla="*/ 48831 w 976626"/>
              <a:gd name="connsiteY1" fmla="*/ 0 h 488313"/>
              <a:gd name="connsiteX2" fmla="*/ 927795 w 976626"/>
              <a:gd name="connsiteY2" fmla="*/ 0 h 488313"/>
              <a:gd name="connsiteX3" fmla="*/ 976626 w 976626"/>
              <a:gd name="connsiteY3" fmla="*/ 48831 h 488313"/>
              <a:gd name="connsiteX4" fmla="*/ 976626 w 976626"/>
              <a:gd name="connsiteY4" fmla="*/ 439482 h 488313"/>
              <a:gd name="connsiteX5" fmla="*/ 927795 w 976626"/>
              <a:gd name="connsiteY5" fmla="*/ 488313 h 488313"/>
              <a:gd name="connsiteX6" fmla="*/ 48831 w 976626"/>
              <a:gd name="connsiteY6" fmla="*/ 488313 h 488313"/>
              <a:gd name="connsiteX7" fmla="*/ 0 w 976626"/>
              <a:gd name="connsiteY7" fmla="*/ 439482 h 488313"/>
              <a:gd name="connsiteX8" fmla="*/ 0 w 976626"/>
              <a:gd name="connsiteY8" fmla="*/ 48831 h 48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626" h="488313">
                <a:moveTo>
                  <a:pt x="0" y="48831"/>
                </a:moveTo>
                <a:cubicBezTo>
                  <a:pt x="0" y="21862"/>
                  <a:pt x="21862" y="0"/>
                  <a:pt x="48831" y="0"/>
                </a:cubicBezTo>
                <a:lnTo>
                  <a:pt x="927795" y="0"/>
                </a:lnTo>
                <a:cubicBezTo>
                  <a:pt x="954764" y="0"/>
                  <a:pt x="976626" y="21862"/>
                  <a:pt x="976626" y="48831"/>
                </a:cubicBezTo>
                <a:lnTo>
                  <a:pt x="976626" y="439482"/>
                </a:lnTo>
                <a:cubicBezTo>
                  <a:pt x="976626" y="466451"/>
                  <a:pt x="954764" y="488313"/>
                  <a:pt x="927795" y="488313"/>
                </a:cubicBezTo>
                <a:lnTo>
                  <a:pt x="48831" y="488313"/>
                </a:lnTo>
                <a:cubicBezTo>
                  <a:pt x="21862" y="488313"/>
                  <a:pt x="0" y="466451"/>
                  <a:pt x="0" y="439482"/>
                </a:cubicBezTo>
                <a:lnTo>
                  <a:pt x="0" y="48831"/>
                </a:lnTo>
                <a:close/>
              </a:path>
            </a:pathLst>
          </a:custGeom>
          <a:solidFill>
            <a:srgbClr val="008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5672" tIns="25672" rIns="25672" bIns="25672" spcCol="1532" anchor="ctr"/>
          <a:lstStyle/>
          <a:p>
            <a:pPr algn="ctr" defTabSz="1102766">
              <a:defRPr/>
            </a:pPr>
            <a:r>
              <a:rPr lang="en-US" sz="1200" dirty="0" err="1">
                <a:solidFill>
                  <a:schemeClr val="bg1"/>
                </a:solidFill>
                <a:latin typeface="Berlin Sans FB" pitchFamily="34" charset="0"/>
                <a:cs typeface="Arial" pitchFamily="34" charset="0"/>
              </a:rPr>
              <a:t>Peningkatan</a:t>
            </a:r>
            <a:r>
              <a:rPr lang="en-US" sz="1200" dirty="0">
                <a:solidFill>
                  <a:schemeClr val="bg1"/>
                </a:solidFill>
                <a:latin typeface="Berlin Sans FB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Berlin Sans FB" pitchFamily="34" charset="0"/>
                <a:cs typeface="Arial" pitchFamily="34" charset="0"/>
              </a:rPr>
              <a:t>Pelayanan</a:t>
            </a:r>
            <a:r>
              <a:rPr lang="en-US" sz="1200" dirty="0">
                <a:solidFill>
                  <a:schemeClr val="bg1"/>
                </a:solidFill>
                <a:latin typeface="Berlin Sans FB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Berlin Sans FB" pitchFamily="34" charset="0"/>
                <a:cs typeface="Arial" pitchFamily="34" charset="0"/>
              </a:rPr>
              <a:t>dan</a:t>
            </a:r>
            <a:r>
              <a:rPr lang="en-US" sz="1200" dirty="0">
                <a:solidFill>
                  <a:schemeClr val="bg1"/>
                </a:solidFill>
                <a:latin typeface="Berlin Sans FB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Berlin Sans FB" pitchFamily="34" charset="0"/>
                <a:cs typeface="Arial" pitchFamily="34" charset="0"/>
              </a:rPr>
              <a:t>Pemberdayaan</a:t>
            </a:r>
            <a:r>
              <a:rPr lang="en-US" sz="1200" dirty="0">
                <a:solidFill>
                  <a:schemeClr val="bg1"/>
                </a:solidFill>
                <a:latin typeface="Berlin Sans FB" pitchFamily="34" charset="0"/>
                <a:cs typeface="Arial" pitchFamily="34" charset="0"/>
              </a:rPr>
              <a:t> Fakir </a:t>
            </a:r>
            <a:r>
              <a:rPr lang="en-US" sz="1200" dirty="0" err="1">
                <a:solidFill>
                  <a:schemeClr val="bg1"/>
                </a:solidFill>
                <a:latin typeface="Berlin Sans FB" pitchFamily="34" charset="0"/>
                <a:cs typeface="Arial" pitchFamily="34" charset="0"/>
              </a:rPr>
              <a:t>Miskin</a:t>
            </a:r>
            <a:endParaRPr lang="id-ID" sz="1200" dirty="0">
              <a:solidFill>
                <a:schemeClr val="bg1"/>
              </a:solidFill>
              <a:latin typeface="Berlin Sans FB" pitchFamily="34" charset="0"/>
              <a:cs typeface="Arial" pitchFamily="34" charset="0"/>
            </a:endParaRPr>
          </a:p>
        </p:txBody>
      </p:sp>
      <p:cxnSp>
        <p:nvCxnSpPr>
          <p:cNvPr id="63" name="Straight Arrow Connector 62"/>
          <p:cNvCxnSpPr/>
          <p:nvPr/>
        </p:nvCxnSpPr>
        <p:spPr>
          <a:xfrm>
            <a:off x="8939213" y="1878013"/>
            <a:ext cx="82867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8939213" y="4773613"/>
            <a:ext cx="82867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V="1">
            <a:off x="8939213" y="6170613"/>
            <a:ext cx="75565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6" name="Freeform 65"/>
          <p:cNvSpPr/>
          <p:nvPr/>
        </p:nvSpPr>
        <p:spPr bwMode="auto">
          <a:xfrm>
            <a:off x="9707563" y="1487488"/>
            <a:ext cx="1671637" cy="679450"/>
          </a:xfrm>
          <a:custGeom>
            <a:avLst/>
            <a:gdLst>
              <a:gd name="connsiteX0" fmla="*/ 0 w 976626"/>
              <a:gd name="connsiteY0" fmla="*/ 48831 h 488313"/>
              <a:gd name="connsiteX1" fmla="*/ 48831 w 976626"/>
              <a:gd name="connsiteY1" fmla="*/ 0 h 488313"/>
              <a:gd name="connsiteX2" fmla="*/ 927795 w 976626"/>
              <a:gd name="connsiteY2" fmla="*/ 0 h 488313"/>
              <a:gd name="connsiteX3" fmla="*/ 976626 w 976626"/>
              <a:gd name="connsiteY3" fmla="*/ 48831 h 488313"/>
              <a:gd name="connsiteX4" fmla="*/ 976626 w 976626"/>
              <a:gd name="connsiteY4" fmla="*/ 439482 h 488313"/>
              <a:gd name="connsiteX5" fmla="*/ 927795 w 976626"/>
              <a:gd name="connsiteY5" fmla="*/ 488313 h 488313"/>
              <a:gd name="connsiteX6" fmla="*/ 48831 w 976626"/>
              <a:gd name="connsiteY6" fmla="*/ 488313 h 488313"/>
              <a:gd name="connsiteX7" fmla="*/ 0 w 976626"/>
              <a:gd name="connsiteY7" fmla="*/ 439482 h 488313"/>
              <a:gd name="connsiteX8" fmla="*/ 0 w 976626"/>
              <a:gd name="connsiteY8" fmla="*/ 48831 h 48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626" h="488313">
                <a:moveTo>
                  <a:pt x="0" y="48831"/>
                </a:moveTo>
                <a:cubicBezTo>
                  <a:pt x="0" y="21862"/>
                  <a:pt x="21862" y="0"/>
                  <a:pt x="48831" y="0"/>
                </a:cubicBezTo>
                <a:lnTo>
                  <a:pt x="927795" y="0"/>
                </a:lnTo>
                <a:cubicBezTo>
                  <a:pt x="954764" y="0"/>
                  <a:pt x="976626" y="21862"/>
                  <a:pt x="976626" y="48831"/>
                </a:cubicBezTo>
                <a:lnTo>
                  <a:pt x="976626" y="439482"/>
                </a:lnTo>
                <a:cubicBezTo>
                  <a:pt x="976626" y="466451"/>
                  <a:pt x="954764" y="488313"/>
                  <a:pt x="927795" y="488313"/>
                </a:cubicBezTo>
                <a:lnTo>
                  <a:pt x="48831" y="488313"/>
                </a:lnTo>
                <a:cubicBezTo>
                  <a:pt x="21862" y="488313"/>
                  <a:pt x="0" y="466451"/>
                  <a:pt x="0" y="439482"/>
                </a:cubicBezTo>
                <a:lnTo>
                  <a:pt x="0" y="48831"/>
                </a:lnTo>
                <a:close/>
              </a:path>
            </a:pathLst>
          </a:custGeom>
          <a:solidFill>
            <a:srgbClr val="008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5672" tIns="25672" rIns="25672" bIns="25672" spcCol="1532" anchor="ctr"/>
          <a:lstStyle/>
          <a:p>
            <a:pPr algn="ctr" defTabSz="56287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200" b="1" dirty="0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7  </a:t>
            </a:r>
            <a:r>
              <a:rPr lang="en-US" sz="1200" b="1" dirty="0" err="1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Kegiatan</a:t>
            </a:r>
            <a:endParaRPr lang="id-ID" sz="1200" b="1" dirty="0">
              <a:solidFill>
                <a:schemeClr val="bg1"/>
              </a:solidFill>
              <a:latin typeface="Berlin Sans FB" pitchFamily="34" charset="0"/>
              <a:cs typeface="Arial" panose="020B0604020202020204" pitchFamily="34" charset="0"/>
            </a:endParaRPr>
          </a:p>
        </p:txBody>
      </p:sp>
      <p:sp>
        <p:nvSpPr>
          <p:cNvPr id="68" name="Freeform 67"/>
          <p:cNvSpPr/>
          <p:nvPr/>
        </p:nvSpPr>
        <p:spPr bwMode="auto">
          <a:xfrm>
            <a:off x="9707563" y="2706688"/>
            <a:ext cx="1671637" cy="695325"/>
          </a:xfrm>
          <a:custGeom>
            <a:avLst/>
            <a:gdLst>
              <a:gd name="connsiteX0" fmla="*/ 0 w 976626"/>
              <a:gd name="connsiteY0" fmla="*/ 48831 h 488313"/>
              <a:gd name="connsiteX1" fmla="*/ 48831 w 976626"/>
              <a:gd name="connsiteY1" fmla="*/ 0 h 488313"/>
              <a:gd name="connsiteX2" fmla="*/ 927795 w 976626"/>
              <a:gd name="connsiteY2" fmla="*/ 0 h 488313"/>
              <a:gd name="connsiteX3" fmla="*/ 976626 w 976626"/>
              <a:gd name="connsiteY3" fmla="*/ 48831 h 488313"/>
              <a:gd name="connsiteX4" fmla="*/ 976626 w 976626"/>
              <a:gd name="connsiteY4" fmla="*/ 439482 h 488313"/>
              <a:gd name="connsiteX5" fmla="*/ 927795 w 976626"/>
              <a:gd name="connsiteY5" fmla="*/ 488313 h 488313"/>
              <a:gd name="connsiteX6" fmla="*/ 48831 w 976626"/>
              <a:gd name="connsiteY6" fmla="*/ 488313 h 488313"/>
              <a:gd name="connsiteX7" fmla="*/ 0 w 976626"/>
              <a:gd name="connsiteY7" fmla="*/ 439482 h 488313"/>
              <a:gd name="connsiteX8" fmla="*/ 0 w 976626"/>
              <a:gd name="connsiteY8" fmla="*/ 48831 h 48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626" h="488313">
                <a:moveTo>
                  <a:pt x="0" y="48831"/>
                </a:moveTo>
                <a:cubicBezTo>
                  <a:pt x="0" y="21862"/>
                  <a:pt x="21862" y="0"/>
                  <a:pt x="48831" y="0"/>
                </a:cubicBezTo>
                <a:lnTo>
                  <a:pt x="927795" y="0"/>
                </a:lnTo>
                <a:cubicBezTo>
                  <a:pt x="954764" y="0"/>
                  <a:pt x="976626" y="21862"/>
                  <a:pt x="976626" y="48831"/>
                </a:cubicBezTo>
                <a:lnTo>
                  <a:pt x="976626" y="439482"/>
                </a:lnTo>
                <a:cubicBezTo>
                  <a:pt x="976626" y="466451"/>
                  <a:pt x="954764" y="488313"/>
                  <a:pt x="927795" y="488313"/>
                </a:cubicBezTo>
                <a:lnTo>
                  <a:pt x="48831" y="488313"/>
                </a:lnTo>
                <a:cubicBezTo>
                  <a:pt x="21862" y="488313"/>
                  <a:pt x="0" y="466451"/>
                  <a:pt x="0" y="439482"/>
                </a:cubicBezTo>
                <a:lnTo>
                  <a:pt x="0" y="48831"/>
                </a:lnTo>
                <a:close/>
              </a:path>
            </a:pathLst>
          </a:custGeom>
          <a:solidFill>
            <a:srgbClr val="008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5672" tIns="25672" rIns="25672" bIns="25672" spcCol="1532" anchor="ctr"/>
          <a:lstStyle/>
          <a:p>
            <a:pPr algn="ctr" defTabSz="56287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200" b="1" dirty="0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 7  </a:t>
            </a:r>
            <a:r>
              <a:rPr lang="en-US" sz="1200" b="1" dirty="0" err="1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Kegiatan</a:t>
            </a:r>
            <a:endParaRPr lang="id-ID" sz="1200" b="1" dirty="0">
              <a:solidFill>
                <a:schemeClr val="bg1"/>
              </a:solidFill>
              <a:latin typeface="Berlin Sans FB" pitchFamily="34" charset="0"/>
              <a:cs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 bwMode="auto">
          <a:xfrm>
            <a:off x="9694863" y="4316413"/>
            <a:ext cx="1684337" cy="833437"/>
          </a:xfrm>
          <a:custGeom>
            <a:avLst/>
            <a:gdLst>
              <a:gd name="connsiteX0" fmla="*/ 0 w 976626"/>
              <a:gd name="connsiteY0" fmla="*/ 48831 h 488313"/>
              <a:gd name="connsiteX1" fmla="*/ 48831 w 976626"/>
              <a:gd name="connsiteY1" fmla="*/ 0 h 488313"/>
              <a:gd name="connsiteX2" fmla="*/ 927795 w 976626"/>
              <a:gd name="connsiteY2" fmla="*/ 0 h 488313"/>
              <a:gd name="connsiteX3" fmla="*/ 976626 w 976626"/>
              <a:gd name="connsiteY3" fmla="*/ 48831 h 488313"/>
              <a:gd name="connsiteX4" fmla="*/ 976626 w 976626"/>
              <a:gd name="connsiteY4" fmla="*/ 439482 h 488313"/>
              <a:gd name="connsiteX5" fmla="*/ 927795 w 976626"/>
              <a:gd name="connsiteY5" fmla="*/ 488313 h 488313"/>
              <a:gd name="connsiteX6" fmla="*/ 48831 w 976626"/>
              <a:gd name="connsiteY6" fmla="*/ 488313 h 488313"/>
              <a:gd name="connsiteX7" fmla="*/ 0 w 976626"/>
              <a:gd name="connsiteY7" fmla="*/ 439482 h 488313"/>
              <a:gd name="connsiteX8" fmla="*/ 0 w 976626"/>
              <a:gd name="connsiteY8" fmla="*/ 48831 h 48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626" h="488313">
                <a:moveTo>
                  <a:pt x="0" y="48831"/>
                </a:moveTo>
                <a:cubicBezTo>
                  <a:pt x="0" y="21862"/>
                  <a:pt x="21862" y="0"/>
                  <a:pt x="48831" y="0"/>
                </a:cubicBezTo>
                <a:lnTo>
                  <a:pt x="927795" y="0"/>
                </a:lnTo>
                <a:cubicBezTo>
                  <a:pt x="954764" y="0"/>
                  <a:pt x="976626" y="21862"/>
                  <a:pt x="976626" y="48831"/>
                </a:cubicBezTo>
                <a:lnTo>
                  <a:pt x="976626" y="439482"/>
                </a:lnTo>
                <a:cubicBezTo>
                  <a:pt x="976626" y="466451"/>
                  <a:pt x="954764" y="488313"/>
                  <a:pt x="927795" y="488313"/>
                </a:cubicBezTo>
                <a:lnTo>
                  <a:pt x="48831" y="488313"/>
                </a:lnTo>
                <a:cubicBezTo>
                  <a:pt x="21862" y="488313"/>
                  <a:pt x="0" y="466451"/>
                  <a:pt x="0" y="439482"/>
                </a:cubicBezTo>
                <a:lnTo>
                  <a:pt x="0" y="48831"/>
                </a:lnTo>
                <a:close/>
              </a:path>
            </a:pathLst>
          </a:custGeom>
          <a:solidFill>
            <a:srgbClr val="008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5672" tIns="25672" rIns="25672" bIns="25672" spcCol="1532" anchor="ctr"/>
          <a:lstStyle/>
          <a:p>
            <a:pPr algn="ctr" defTabSz="56287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200" b="1" dirty="0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 5  </a:t>
            </a:r>
            <a:r>
              <a:rPr lang="en-US" sz="1200" b="1" dirty="0" err="1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Kegiatan</a:t>
            </a:r>
            <a:endParaRPr lang="id-ID" sz="1200" b="1" dirty="0">
              <a:solidFill>
                <a:schemeClr val="bg1"/>
              </a:solidFill>
              <a:latin typeface="Berlin Sans FB" pitchFamily="34" charset="0"/>
              <a:cs typeface="Arial" panose="020B0604020202020204" pitchFamily="34" charset="0"/>
            </a:endParaRPr>
          </a:p>
        </p:txBody>
      </p:sp>
      <p:sp>
        <p:nvSpPr>
          <p:cNvPr id="72" name="Freeform 71"/>
          <p:cNvSpPr/>
          <p:nvPr/>
        </p:nvSpPr>
        <p:spPr bwMode="auto">
          <a:xfrm>
            <a:off x="9691688" y="5683250"/>
            <a:ext cx="1671637" cy="925513"/>
          </a:xfrm>
          <a:custGeom>
            <a:avLst/>
            <a:gdLst>
              <a:gd name="connsiteX0" fmla="*/ 0 w 976626"/>
              <a:gd name="connsiteY0" fmla="*/ 48831 h 488313"/>
              <a:gd name="connsiteX1" fmla="*/ 48831 w 976626"/>
              <a:gd name="connsiteY1" fmla="*/ 0 h 488313"/>
              <a:gd name="connsiteX2" fmla="*/ 927795 w 976626"/>
              <a:gd name="connsiteY2" fmla="*/ 0 h 488313"/>
              <a:gd name="connsiteX3" fmla="*/ 976626 w 976626"/>
              <a:gd name="connsiteY3" fmla="*/ 48831 h 488313"/>
              <a:gd name="connsiteX4" fmla="*/ 976626 w 976626"/>
              <a:gd name="connsiteY4" fmla="*/ 439482 h 488313"/>
              <a:gd name="connsiteX5" fmla="*/ 927795 w 976626"/>
              <a:gd name="connsiteY5" fmla="*/ 488313 h 488313"/>
              <a:gd name="connsiteX6" fmla="*/ 48831 w 976626"/>
              <a:gd name="connsiteY6" fmla="*/ 488313 h 488313"/>
              <a:gd name="connsiteX7" fmla="*/ 0 w 976626"/>
              <a:gd name="connsiteY7" fmla="*/ 439482 h 488313"/>
              <a:gd name="connsiteX8" fmla="*/ 0 w 976626"/>
              <a:gd name="connsiteY8" fmla="*/ 48831 h 48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6626" h="488313">
                <a:moveTo>
                  <a:pt x="0" y="48831"/>
                </a:moveTo>
                <a:cubicBezTo>
                  <a:pt x="0" y="21862"/>
                  <a:pt x="21862" y="0"/>
                  <a:pt x="48831" y="0"/>
                </a:cubicBezTo>
                <a:lnTo>
                  <a:pt x="927795" y="0"/>
                </a:lnTo>
                <a:cubicBezTo>
                  <a:pt x="954764" y="0"/>
                  <a:pt x="976626" y="21862"/>
                  <a:pt x="976626" y="48831"/>
                </a:cubicBezTo>
                <a:lnTo>
                  <a:pt x="976626" y="439482"/>
                </a:lnTo>
                <a:cubicBezTo>
                  <a:pt x="976626" y="466451"/>
                  <a:pt x="954764" y="488313"/>
                  <a:pt x="927795" y="488313"/>
                </a:cubicBezTo>
                <a:lnTo>
                  <a:pt x="48831" y="488313"/>
                </a:lnTo>
                <a:cubicBezTo>
                  <a:pt x="21862" y="488313"/>
                  <a:pt x="0" y="466451"/>
                  <a:pt x="0" y="439482"/>
                </a:cubicBezTo>
                <a:lnTo>
                  <a:pt x="0" y="48831"/>
                </a:lnTo>
                <a:close/>
              </a:path>
            </a:pathLst>
          </a:custGeom>
          <a:solidFill>
            <a:srgbClr val="008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5672" tIns="25672" rIns="25672" bIns="25672" spcCol="1532" anchor="ctr"/>
          <a:lstStyle/>
          <a:p>
            <a:pPr algn="ctr" defTabSz="56287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1200" b="1" dirty="0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7  </a:t>
            </a:r>
            <a:r>
              <a:rPr lang="en-US" sz="1200" b="1" dirty="0" err="1">
                <a:solidFill>
                  <a:schemeClr val="bg1"/>
                </a:solidFill>
                <a:latin typeface="Berlin Sans FB" pitchFamily="34" charset="0"/>
                <a:cs typeface="Arial" panose="020B0604020202020204" pitchFamily="34" charset="0"/>
              </a:rPr>
              <a:t>Kegiatan</a:t>
            </a:r>
            <a:endParaRPr lang="id-ID" sz="1200" b="1" dirty="0">
              <a:solidFill>
                <a:schemeClr val="bg1"/>
              </a:solidFill>
              <a:latin typeface="Berlin Sans FB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Arrow Connector 22"/>
          <p:cNvCxnSpPr>
            <a:endCxn id="4" idx="1"/>
          </p:cNvCxnSpPr>
          <p:nvPr/>
        </p:nvCxnSpPr>
        <p:spPr>
          <a:xfrm flipV="1">
            <a:off x="3124200" y="2314575"/>
            <a:ext cx="6223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3124200" y="5916613"/>
            <a:ext cx="6223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124200" y="2312988"/>
            <a:ext cx="0" cy="360362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" idx="3"/>
          </p:cNvCxnSpPr>
          <p:nvPr/>
        </p:nvCxnSpPr>
        <p:spPr>
          <a:xfrm>
            <a:off x="2484438" y="4105275"/>
            <a:ext cx="63976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8915400" y="3021013"/>
            <a:ext cx="82867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E:\gambar utk paparan\images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01813"/>
            <a:ext cx="118872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nip Diagonal Corner Rectangle 4"/>
          <p:cNvSpPr/>
          <p:nvPr/>
        </p:nvSpPr>
        <p:spPr>
          <a:xfrm>
            <a:off x="498475" y="242888"/>
            <a:ext cx="9190038" cy="115887"/>
          </a:xfrm>
          <a:prstGeom prst="snip2Diag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277" tIns="55138" rIns="110277" bIns="55138" anchor="ctr"/>
          <a:lstStyle/>
          <a:p>
            <a:pPr algn="ctr" defTabSz="1102766">
              <a:defRPr/>
            </a:pPr>
            <a:endParaRPr lang="id-ID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0159" y="281706"/>
            <a:ext cx="9755767" cy="711517"/>
          </a:xfrm>
          <a:prstGeom prst="rect">
            <a:avLst/>
          </a:prstGeom>
          <a:noFill/>
        </p:spPr>
        <p:txBody>
          <a:bodyPr wrap="none" lIns="110277" tIns="55138" rIns="110277" bIns="55138">
            <a:spAutoFit/>
          </a:bodyPr>
          <a:lstStyle/>
          <a:p>
            <a:pPr algn="ctr" defTabSz="1102766">
              <a:defRPr/>
            </a:pPr>
            <a:r>
              <a:rPr lang="en-US" sz="3900" b="1" i="1" dirty="0">
                <a:ln w="12700">
                  <a:solidFill>
                    <a:prstClr val="black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Cascading</a:t>
            </a:r>
            <a:r>
              <a:rPr lang="en-US" sz="3900" b="1" dirty="0">
                <a:ln w="12700">
                  <a:solidFill>
                    <a:prstClr val="black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900" b="1" dirty="0" err="1">
                <a:ln w="12700">
                  <a:solidFill>
                    <a:prstClr val="black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Kinerja</a:t>
            </a:r>
            <a:r>
              <a:rPr lang="en-US" sz="3900" b="1" dirty="0">
                <a:ln w="12700">
                  <a:solidFill>
                    <a:prstClr val="black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900" b="1" dirty="0" err="1">
                <a:ln w="12700">
                  <a:solidFill>
                    <a:prstClr val="black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Pemerintah</a:t>
            </a:r>
            <a:r>
              <a:rPr lang="en-US" sz="3900" b="1" dirty="0">
                <a:ln w="12700">
                  <a:solidFill>
                    <a:prstClr val="black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d-ID" sz="3900" b="1" dirty="0">
                <a:ln w="12700">
                  <a:solidFill>
                    <a:prstClr val="black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Daerah</a:t>
            </a:r>
            <a:endParaRPr lang="en-US" sz="3900" b="1" dirty="0">
              <a:ln w="12700">
                <a:solidFill>
                  <a:prstClr val="black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656138" y="1879600"/>
          <a:ext cx="7078662" cy="1143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78662"/>
              </a:tblGrid>
              <a:tr h="3302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err="1" smtClean="0"/>
                        <a:t>Sasaran</a:t>
                      </a:r>
                      <a:r>
                        <a:rPr lang="en-US" sz="1500" b="1" dirty="0" smtClean="0"/>
                        <a:t> : </a:t>
                      </a:r>
                      <a:r>
                        <a:rPr lang="en-SG" sz="1500" dirty="0" err="1" smtClean="0">
                          <a:effectLst/>
                        </a:rPr>
                        <a:t>Meningkatnya</a:t>
                      </a:r>
                      <a:r>
                        <a:rPr lang="en-SG" sz="1500" dirty="0" smtClean="0">
                          <a:effectLst/>
                        </a:rPr>
                        <a:t> </a:t>
                      </a:r>
                      <a:r>
                        <a:rPr lang="en-US" sz="1500" dirty="0" err="1" smtClean="0">
                          <a:effectLst/>
                        </a:rPr>
                        <a:t>Kesejahteraan</a:t>
                      </a:r>
                      <a:r>
                        <a:rPr lang="en-US" sz="1500" baseline="0" dirty="0" smtClean="0">
                          <a:effectLst/>
                        </a:rPr>
                        <a:t> PMKS</a:t>
                      </a:r>
                      <a:endParaRPr lang="en-US" sz="15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118852" marR="118852" marT="49400" marB="49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812701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</a:pPr>
                      <a:r>
                        <a:rPr lang="en-US" sz="1500" b="1" dirty="0" err="1" smtClean="0"/>
                        <a:t>Indikator</a:t>
                      </a:r>
                      <a:r>
                        <a:rPr lang="en-US" sz="1500" b="1" dirty="0" smtClean="0"/>
                        <a:t> </a:t>
                      </a:r>
                      <a:r>
                        <a:rPr lang="en-US" sz="1500" b="1" dirty="0" err="1" smtClean="0"/>
                        <a:t>Kinerja</a:t>
                      </a:r>
                      <a:r>
                        <a:rPr lang="en-US" sz="1500" b="1" dirty="0" smtClean="0"/>
                        <a:t> : </a:t>
                      </a:r>
                      <a:r>
                        <a:rPr lang="id-ID" sz="1500" b="1" dirty="0" smtClean="0">
                          <a:effectLst/>
                        </a:rPr>
                        <a:t>% </a:t>
                      </a:r>
                      <a:r>
                        <a:rPr lang="en-US" sz="1500" b="1" dirty="0" smtClean="0">
                          <a:effectLst/>
                        </a:rPr>
                        <a:t>PMKS </a:t>
                      </a:r>
                      <a:r>
                        <a:rPr lang="en-US" sz="1500" b="1" dirty="0" err="1" smtClean="0">
                          <a:effectLst/>
                        </a:rPr>
                        <a:t>Penerima</a:t>
                      </a:r>
                      <a:r>
                        <a:rPr lang="en-US" sz="1500" b="1" dirty="0" smtClean="0">
                          <a:effectLst/>
                        </a:rPr>
                        <a:t> </a:t>
                      </a:r>
                      <a:r>
                        <a:rPr lang="en-US" sz="1500" b="1" dirty="0" err="1" smtClean="0">
                          <a:effectLst/>
                        </a:rPr>
                        <a:t>Bantuan</a:t>
                      </a:r>
                      <a:r>
                        <a:rPr lang="en-US" sz="1500" b="1" dirty="0" smtClean="0">
                          <a:effectLst/>
                        </a:rPr>
                        <a:t> </a:t>
                      </a:r>
                      <a:r>
                        <a:rPr lang="en-US" sz="1500" b="1" i="1" dirty="0" smtClean="0">
                          <a:effectLst/>
                        </a:rPr>
                        <a:t>Program </a:t>
                      </a:r>
                      <a:r>
                        <a:rPr lang="en-US" sz="1500" b="1" i="1" dirty="0" err="1" smtClean="0">
                          <a:effectLst/>
                        </a:rPr>
                        <a:t>Peningkatan</a:t>
                      </a:r>
                      <a:r>
                        <a:rPr lang="en-US" sz="1500" b="1" i="1" dirty="0" smtClean="0">
                          <a:effectLst/>
                        </a:rPr>
                        <a:t> </a:t>
                      </a:r>
                      <a:r>
                        <a:rPr lang="en-US" sz="1500" b="1" i="1" dirty="0" err="1" smtClean="0">
                          <a:effectLst/>
                        </a:rPr>
                        <a:t>Pelayanan</a:t>
                      </a:r>
                      <a:r>
                        <a:rPr lang="en-US" sz="1500" b="1" i="1" dirty="0" smtClean="0">
                          <a:effectLst/>
                        </a:rPr>
                        <a:t> </a:t>
                      </a:r>
                      <a:r>
                        <a:rPr lang="en-US" sz="1500" b="1" i="1" dirty="0" err="1" smtClean="0">
                          <a:effectLst/>
                        </a:rPr>
                        <a:t>dan</a:t>
                      </a:r>
                      <a:r>
                        <a:rPr lang="en-US" sz="1500" b="1" i="1" dirty="0" smtClean="0">
                          <a:effectLst/>
                        </a:rPr>
                        <a:t>    	</a:t>
                      </a:r>
                      <a:r>
                        <a:rPr lang="en-US" sz="1500" b="1" i="1" baseline="0" dirty="0" smtClean="0">
                          <a:effectLst/>
                        </a:rPr>
                        <a:t>        </a:t>
                      </a:r>
                      <a:r>
                        <a:rPr lang="en-US" sz="1500" b="1" i="1" dirty="0" err="1" smtClean="0">
                          <a:effectLst/>
                        </a:rPr>
                        <a:t>Pemberdayaan</a:t>
                      </a:r>
                      <a:r>
                        <a:rPr lang="en-US" sz="1500" b="1" i="1" dirty="0" smtClean="0">
                          <a:effectLst/>
                        </a:rPr>
                        <a:t> </a:t>
                      </a:r>
                      <a:r>
                        <a:rPr lang="en-US" sz="1500" b="1" i="1" dirty="0" err="1" smtClean="0">
                          <a:effectLst/>
                        </a:rPr>
                        <a:t>Sosial</a:t>
                      </a:r>
                      <a:r>
                        <a:rPr lang="en-US" sz="1500" b="1" dirty="0" smtClean="0">
                          <a:effectLst/>
                        </a:rPr>
                        <a:t> yang</a:t>
                      </a:r>
                      <a:r>
                        <a:rPr lang="en-US" sz="1500" b="1" baseline="0" dirty="0" smtClean="0">
                          <a:effectLst/>
                        </a:rPr>
                        <a:t> </a:t>
                      </a:r>
                      <a:r>
                        <a:rPr lang="en-US" sz="1500" b="1" dirty="0" smtClean="0">
                          <a:effectLst/>
                        </a:rPr>
                        <a:t> </a:t>
                      </a:r>
                      <a:r>
                        <a:rPr lang="en-US" sz="1500" b="1" dirty="0" err="1" smtClean="0">
                          <a:effectLst/>
                        </a:rPr>
                        <a:t>meningkat</a:t>
                      </a:r>
                      <a:r>
                        <a:rPr lang="en-US" sz="1500" b="1" dirty="0" smtClean="0">
                          <a:effectLst/>
                        </a:rPr>
                        <a:t> </a:t>
                      </a:r>
                      <a:r>
                        <a:rPr lang="en-US" sz="1500" b="1" dirty="0" err="1" smtClean="0">
                          <a:effectLst/>
                        </a:rPr>
                        <a:t>kemampuannya</a:t>
                      </a:r>
                      <a:r>
                        <a:rPr lang="en-US" sz="1500" b="1" dirty="0" smtClean="0">
                          <a:effectLst/>
                        </a:rPr>
                        <a:t> </a:t>
                      </a:r>
                      <a:r>
                        <a:rPr lang="en-US" sz="1500" b="1" dirty="0" err="1" smtClean="0">
                          <a:effectLst/>
                        </a:rPr>
                        <a:t>dalam</a:t>
                      </a:r>
                      <a:r>
                        <a:rPr lang="en-US" sz="1500" b="1" dirty="0" smtClean="0">
                          <a:effectLst/>
                        </a:rPr>
                        <a:t>                   	        </a:t>
                      </a:r>
                      <a:r>
                        <a:rPr lang="en-US" sz="1500" b="1" dirty="0" err="1" smtClean="0">
                          <a:effectLst/>
                        </a:rPr>
                        <a:t>memenuhi</a:t>
                      </a:r>
                      <a:r>
                        <a:rPr lang="en-US" sz="1500" b="1" dirty="0" smtClean="0">
                          <a:effectLst/>
                        </a:rPr>
                        <a:t> </a:t>
                      </a:r>
                      <a:r>
                        <a:rPr lang="en-US" sz="1500" b="1" dirty="0" err="1" smtClean="0">
                          <a:effectLst/>
                        </a:rPr>
                        <a:t>kebuth,dasarnya</a:t>
                      </a:r>
                      <a:r>
                        <a:rPr lang="en-US" sz="1500" b="1" dirty="0" smtClean="0">
                          <a:effectLst/>
                        </a:rPr>
                        <a:t> </a:t>
                      </a:r>
                      <a:r>
                        <a:rPr lang="en-US" sz="1500" b="1" dirty="0" err="1" smtClean="0">
                          <a:effectLst/>
                        </a:rPr>
                        <a:t>dan</a:t>
                      </a:r>
                      <a:r>
                        <a:rPr lang="en-US" sz="1500" b="1" dirty="0" smtClean="0">
                          <a:effectLst/>
                        </a:rPr>
                        <a:t> </a:t>
                      </a:r>
                      <a:r>
                        <a:rPr lang="en-US" sz="1500" b="1" dirty="0" err="1" smtClean="0">
                          <a:effectLst/>
                        </a:rPr>
                        <a:t>kemampuan</a:t>
                      </a:r>
                      <a:r>
                        <a:rPr lang="en-US" sz="1500" b="1" dirty="0" smtClean="0">
                          <a:effectLst/>
                        </a:rPr>
                        <a:t> </a:t>
                      </a:r>
                      <a:r>
                        <a:rPr lang="en-US" sz="1500" b="1" dirty="0" err="1" smtClean="0">
                          <a:effectLst/>
                        </a:rPr>
                        <a:t>fungsi</a:t>
                      </a:r>
                      <a:r>
                        <a:rPr lang="en-US" sz="1500" b="1" dirty="0" smtClean="0">
                          <a:effectLst/>
                        </a:rPr>
                        <a:t> </a:t>
                      </a:r>
                      <a:r>
                        <a:rPr lang="en-US" sz="1500" b="1" dirty="0" err="1" smtClean="0">
                          <a:effectLst/>
                        </a:rPr>
                        <a:t>sosialnya</a:t>
                      </a:r>
                      <a:endParaRPr lang="id-ID" sz="1500" b="1" baseline="0" dirty="0" smtClean="0">
                        <a:effectLst/>
                      </a:endParaRPr>
                    </a:p>
                    <a:p>
                      <a:pPr>
                        <a:lnSpc>
                          <a:spcPts val="1300"/>
                        </a:lnSpc>
                      </a:pPr>
                      <a:r>
                        <a:rPr lang="id-ID" sz="15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                                 </a:t>
                      </a:r>
                      <a:endParaRPr lang="en-US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L="118852" marR="118852" marT="49400" marB="494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57" name="TextBox 6"/>
          <p:cNvSpPr txBox="1">
            <a:spLocks noChangeArrowheads="1"/>
          </p:cNvSpPr>
          <p:nvPr/>
        </p:nvSpPr>
        <p:spPr bwMode="auto">
          <a:xfrm>
            <a:off x="4616450" y="985838"/>
            <a:ext cx="6973888" cy="371475"/>
          </a:xfrm>
          <a:prstGeom prst="rect">
            <a:avLst/>
          </a:prstGeom>
          <a:solidFill>
            <a:srgbClr val="FFCCFF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lIns="110277" tIns="55138" rIns="110277" bIns="55138">
            <a:spAutoFit/>
          </a:bodyPr>
          <a:lstStyle>
            <a:lvl1pPr defTabSz="110172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110172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110172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110172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110172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1101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1101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1101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1101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7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Sasaran : MENURUNNYA ANGKA KEMISKINAN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4616450" y="3609937"/>
          <a:ext cx="7118350" cy="1109948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7118350"/>
              </a:tblGrid>
              <a:tr h="5372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/>
                        <a:t>Program : </a:t>
                      </a:r>
                      <a:r>
                        <a:rPr lang="en-US" sz="1500" b="1" dirty="0" err="1" smtClean="0"/>
                        <a:t>Peningkatan</a:t>
                      </a:r>
                      <a:r>
                        <a:rPr lang="en-US" sz="1500" b="1" dirty="0" smtClean="0"/>
                        <a:t> </a:t>
                      </a:r>
                      <a:r>
                        <a:rPr lang="en-US" sz="1500" b="1" dirty="0" err="1" smtClean="0"/>
                        <a:t>Pelayanan</a:t>
                      </a:r>
                      <a:r>
                        <a:rPr lang="en-US" sz="1500" b="1" dirty="0" smtClean="0"/>
                        <a:t> </a:t>
                      </a:r>
                      <a:r>
                        <a:rPr lang="en-US" sz="1500" b="1" dirty="0" err="1" smtClean="0"/>
                        <a:t>dan</a:t>
                      </a:r>
                      <a:r>
                        <a:rPr lang="en-US" sz="1500" b="1" dirty="0" smtClean="0"/>
                        <a:t> </a:t>
                      </a:r>
                      <a:r>
                        <a:rPr lang="en-US" sz="1500" b="1" u="none" strike="noStrike" dirty="0" err="1" smtClean="0">
                          <a:effectLst/>
                          <a:latin typeface="+mn-lt"/>
                        </a:rPr>
                        <a:t>Pemberdayaan</a:t>
                      </a:r>
                      <a:r>
                        <a:rPr lang="en-US" sz="1500" b="1" u="none" strike="noStrike" dirty="0" smtClean="0">
                          <a:effectLst/>
                          <a:latin typeface="+mn-lt"/>
                        </a:rPr>
                        <a:t> Fakir </a:t>
                      </a:r>
                      <a:r>
                        <a:rPr lang="en-US" sz="1500" b="1" u="none" strike="noStrike" dirty="0" err="1" smtClean="0">
                          <a:effectLst/>
                          <a:latin typeface="+mn-lt"/>
                        </a:rPr>
                        <a:t>Miskin</a:t>
                      </a:r>
                      <a:endParaRPr lang="id-ID" sz="1500" b="1" u="none" strike="noStrike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18855" marR="118855" marT="49407" marB="494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  <a:tr h="572671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</a:pPr>
                      <a:r>
                        <a:rPr lang="en-US" sz="1500" b="1" dirty="0" err="1" smtClean="0"/>
                        <a:t>Indikator</a:t>
                      </a:r>
                      <a:r>
                        <a:rPr lang="en-US" sz="1500" b="1" dirty="0" smtClean="0"/>
                        <a:t> </a:t>
                      </a:r>
                      <a:r>
                        <a:rPr lang="en-US" sz="1500" b="1" dirty="0" err="1" smtClean="0"/>
                        <a:t>Kinerja</a:t>
                      </a:r>
                      <a:r>
                        <a:rPr lang="en-US" sz="1500" b="1" dirty="0" smtClean="0"/>
                        <a:t> :  % PMKS </a:t>
                      </a:r>
                      <a:r>
                        <a:rPr lang="en-US" sz="1500" b="1" dirty="0" err="1" smtClean="0"/>
                        <a:t>penerima</a:t>
                      </a:r>
                      <a:r>
                        <a:rPr lang="en-US" sz="1500" b="1" dirty="0" smtClean="0"/>
                        <a:t> </a:t>
                      </a:r>
                      <a:r>
                        <a:rPr lang="en-US" sz="1500" b="1" dirty="0" err="1" smtClean="0"/>
                        <a:t>bantuan</a:t>
                      </a:r>
                      <a:r>
                        <a:rPr lang="en-US" sz="1500" b="1" dirty="0" smtClean="0"/>
                        <a:t> program </a:t>
                      </a:r>
                      <a:r>
                        <a:rPr lang="en-US" sz="1500" b="1" dirty="0" err="1" smtClean="0"/>
                        <a:t>Peningkatan</a:t>
                      </a:r>
                      <a:r>
                        <a:rPr lang="en-US" sz="1500" b="1" dirty="0" smtClean="0"/>
                        <a:t> </a:t>
                      </a:r>
                      <a:r>
                        <a:rPr lang="en-US" sz="1500" b="1" dirty="0" err="1" smtClean="0"/>
                        <a:t>Pelayanan</a:t>
                      </a:r>
                      <a:r>
                        <a:rPr lang="en-US" sz="1500" b="1" dirty="0" smtClean="0"/>
                        <a:t> </a:t>
                      </a:r>
                      <a:r>
                        <a:rPr lang="en-US" sz="1500" b="1" dirty="0" err="1" smtClean="0"/>
                        <a:t>dan</a:t>
                      </a:r>
                      <a:r>
                        <a:rPr lang="en-US" sz="1500" b="1" dirty="0" smtClean="0"/>
                        <a:t> </a:t>
                      </a:r>
                    </a:p>
                    <a:p>
                      <a:pPr>
                        <a:lnSpc>
                          <a:spcPts val="1300"/>
                        </a:lnSpc>
                      </a:pPr>
                      <a:r>
                        <a:rPr lang="en-US" sz="1500" b="1" dirty="0" smtClean="0"/>
                        <a:t>	</a:t>
                      </a:r>
                      <a:r>
                        <a:rPr lang="en-US" sz="1500" b="1" baseline="0" dirty="0" smtClean="0"/>
                        <a:t>          </a:t>
                      </a:r>
                      <a:r>
                        <a:rPr lang="en-US" sz="1500" b="1" baseline="0" dirty="0" err="1" smtClean="0"/>
                        <a:t>Pemberdayaan</a:t>
                      </a:r>
                      <a:r>
                        <a:rPr lang="en-US" sz="1500" b="1" baseline="0" dirty="0" smtClean="0"/>
                        <a:t> Fakir </a:t>
                      </a:r>
                      <a:r>
                        <a:rPr lang="en-US" sz="1500" b="1" baseline="0" dirty="0" err="1" smtClean="0"/>
                        <a:t>Miskin</a:t>
                      </a:r>
                      <a:endParaRPr lang="id-ID" sz="1500" b="1" dirty="0" smtClean="0"/>
                    </a:p>
                  </a:txBody>
                  <a:tcPr marL="118855" marR="118855" marT="49407" marB="494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Oval 14"/>
          <p:cNvSpPr/>
          <p:nvPr/>
        </p:nvSpPr>
        <p:spPr>
          <a:xfrm>
            <a:off x="320675" y="903288"/>
            <a:ext cx="2947988" cy="779462"/>
          </a:xfrm>
          <a:prstGeom prst="ellips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277" tIns="55138" rIns="110277" bIns="55138" anchor="ctr"/>
          <a:lstStyle/>
          <a:p>
            <a:pPr algn="ctr" defTabSz="1102766">
              <a:defRPr/>
            </a:pPr>
            <a:r>
              <a:rPr lang="en-US" sz="1700" b="1" dirty="0" err="1">
                <a:solidFill>
                  <a:prstClr val="black"/>
                </a:solidFill>
              </a:rPr>
              <a:t>Kepala</a:t>
            </a:r>
            <a:r>
              <a:rPr lang="en-US" sz="1700" b="1" dirty="0">
                <a:solidFill>
                  <a:prstClr val="black"/>
                </a:solidFill>
              </a:rPr>
              <a:t> Daerah </a:t>
            </a:r>
          </a:p>
        </p:txBody>
      </p:sp>
      <p:sp>
        <p:nvSpPr>
          <p:cNvPr id="16" name="Oval 15"/>
          <p:cNvSpPr/>
          <p:nvPr/>
        </p:nvSpPr>
        <p:spPr>
          <a:xfrm>
            <a:off x="152400" y="2035175"/>
            <a:ext cx="3522663" cy="890588"/>
          </a:xfrm>
          <a:prstGeom prst="ellips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277" tIns="55138" rIns="110277" bIns="55138" anchor="ctr"/>
          <a:lstStyle/>
          <a:p>
            <a:pPr algn="ctr" defTabSz="1102766">
              <a:defRPr/>
            </a:pPr>
            <a:r>
              <a:rPr lang="en-US" sz="1700" b="1" dirty="0" err="1">
                <a:solidFill>
                  <a:prstClr val="black"/>
                </a:solidFill>
              </a:rPr>
              <a:t>Kepala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id-ID" sz="1700" b="1" dirty="0">
                <a:solidFill>
                  <a:prstClr val="black"/>
                </a:solidFill>
              </a:rPr>
              <a:t>Dinas </a:t>
            </a:r>
            <a:r>
              <a:rPr lang="en-US" sz="1700" b="1" dirty="0" err="1">
                <a:solidFill>
                  <a:prstClr val="black"/>
                </a:solidFill>
              </a:rPr>
              <a:t>Sosial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id-ID" sz="1700" b="1" dirty="0">
                <a:solidFill>
                  <a:prstClr val="black"/>
                </a:solidFill>
              </a:rPr>
              <a:t> </a:t>
            </a:r>
            <a:r>
              <a:rPr lang="en-US" sz="1700" b="1" dirty="0">
                <a:solidFill>
                  <a:prstClr val="black"/>
                </a:solidFill>
              </a:rPr>
              <a:t>(</a:t>
            </a:r>
            <a:r>
              <a:rPr lang="en-US" sz="1700" b="1" dirty="0" err="1">
                <a:solidFill>
                  <a:prstClr val="black"/>
                </a:solidFill>
              </a:rPr>
              <a:t>Eselon</a:t>
            </a:r>
            <a:r>
              <a:rPr lang="en-US" sz="1700" b="1" dirty="0">
                <a:solidFill>
                  <a:prstClr val="black"/>
                </a:solidFill>
              </a:rPr>
              <a:t> 2)</a:t>
            </a:r>
          </a:p>
        </p:txBody>
      </p:sp>
      <p:sp>
        <p:nvSpPr>
          <p:cNvPr id="17" name="Oval 16"/>
          <p:cNvSpPr/>
          <p:nvPr/>
        </p:nvSpPr>
        <p:spPr>
          <a:xfrm>
            <a:off x="152400" y="3630613"/>
            <a:ext cx="3522663" cy="912812"/>
          </a:xfrm>
          <a:prstGeom prst="ellips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277" tIns="55138" rIns="110277" bIns="55138" anchor="ctr"/>
          <a:lstStyle/>
          <a:p>
            <a:pPr algn="ctr" defTabSz="1102766">
              <a:defRPr/>
            </a:pPr>
            <a:r>
              <a:rPr lang="en-US" sz="1700" b="1" dirty="0" err="1">
                <a:solidFill>
                  <a:prstClr val="black"/>
                </a:solidFill>
              </a:rPr>
              <a:t>Kepala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Bidang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Pemberdayaan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Sosial</a:t>
            </a:r>
            <a:r>
              <a:rPr lang="en-US" sz="1700" b="1" dirty="0">
                <a:solidFill>
                  <a:prstClr val="black"/>
                </a:solidFill>
              </a:rPr>
              <a:t> (</a:t>
            </a:r>
            <a:r>
              <a:rPr lang="en-US" sz="1700" b="1" dirty="0" err="1">
                <a:solidFill>
                  <a:prstClr val="black"/>
                </a:solidFill>
              </a:rPr>
              <a:t>Eselon</a:t>
            </a:r>
            <a:r>
              <a:rPr lang="en-US" sz="1700" b="1" dirty="0">
                <a:solidFill>
                  <a:prstClr val="black"/>
                </a:solidFill>
              </a:rPr>
              <a:t> 3)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80670" y="5270656"/>
          <a:ext cx="7154130" cy="1228496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7154130"/>
              </a:tblGrid>
              <a:tr h="455733">
                <a:tc>
                  <a:txBody>
                    <a:bodyPr/>
                    <a:lstStyle/>
                    <a:p>
                      <a:r>
                        <a:rPr lang="en-US" sz="1500" b="1" dirty="0" err="1" smtClean="0"/>
                        <a:t>Kegiatan</a:t>
                      </a:r>
                      <a:r>
                        <a:rPr lang="en-US" sz="1500" b="1" dirty="0" smtClean="0"/>
                        <a:t> : </a:t>
                      </a:r>
                      <a:r>
                        <a:rPr lang="en-US" sz="1600" dirty="0" err="1" smtClean="0"/>
                        <a:t>Pembinaan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dan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Penyuluhan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masyarakat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peneima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bantuan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stimulan</a:t>
                      </a:r>
                      <a:endParaRPr lang="id-ID" sz="1600" dirty="0"/>
                    </a:p>
                  </a:txBody>
                  <a:tcPr marL="118855" marR="118855" marT="49429" marB="49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</a:tr>
              <a:tr h="772763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</a:pPr>
                      <a:r>
                        <a:rPr lang="en-US" sz="1500" b="1" dirty="0" err="1" smtClean="0"/>
                        <a:t>Indikator</a:t>
                      </a:r>
                      <a:r>
                        <a:rPr lang="en-US" sz="1500" b="1" dirty="0" smtClean="0"/>
                        <a:t> </a:t>
                      </a:r>
                      <a:r>
                        <a:rPr lang="en-US" sz="1500" b="1" dirty="0" err="1" smtClean="0"/>
                        <a:t>Kinerja</a:t>
                      </a:r>
                      <a:r>
                        <a:rPr lang="en-US" sz="1500" b="1" dirty="0" smtClean="0"/>
                        <a:t> : </a:t>
                      </a:r>
                      <a:r>
                        <a:rPr lang="en-US" sz="1500" b="1" u="none" strike="noStrike" dirty="0" err="1" smtClean="0">
                          <a:effectLst/>
                          <a:latin typeface="+mn-lt"/>
                        </a:rPr>
                        <a:t>Jumlah</a:t>
                      </a:r>
                      <a:r>
                        <a:rPr lang="en-US" sz="1500" b="1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u="none" strike="noStrike" dirty="0" err="1" smtClean="0">
                          <a:effectLst/>
                          <a:latin typeface="+mn-lt"/>
                        </a:rPr>
                        <a:t>Keluarga</a:t>
                      </a:r>
                      <a:r>
                        <a:rPr lang="en-US" sz="1500" b="1" u="none" strike="noStrike" dirty="0" smtClean="0">
                          <a:effectLst/>
                          <a:latin typeface="+mn-lt"/>
                        </a:rPr>
                        <a:t> Fakir </a:t>
                      </a:r>
                      <a:r>
                        <a:rPr lang="en-US" sz="1500" b="1" u="none" strike="noStrike" dirty="0" err="1" smtClean="0">
                          <a:effectLst/>
                          <a:latin typeface="+mn-lt"/>
                        </a:rPr>
                        <a:t>Miskin</a:t>
                      </a:r>
                      <a:r>
                        <a:rPr lang="en-US" sz="1500" b="1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u="none" strike="noStrike" dirty="0" err="1" smtClean="0">
                          <a:effectLst/>
                          <a:latin typeface="+mn-lt"/>
                        </a:rPr>
                        <a:t>calon</a:t>
                      </a:r>
                      <a:r>
                        <a:rPr lang="en-US" sz="1500" b="1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u="none" strike="noStrike" dirty="0" err="1" smtClean="0">
                          <a:effectLst/>
                          <a:latin typeface="+mn-lt"/>
                        </a:rPr>
                        <a:t>penerima</a:t>
                      </a:r>
                      <a:r>
                        <a:rPr lang="en-US" sz="1500" b="1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u="none" strike="noStrike" dirty="0" err="1" smtClean="0">
                          <a:effectLst/>
                          <a:latin typeface="+mn-lt"/>
                        </a:rPr>
                        <a:t>bantuan</a:t>
                      </a:r>
                      <a:r>
                        <a:rPr lang="en-US" sz="1500" b="1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u="none" strike="noStrike" dirty="0" err="1" smtClean="0">
                          <a:effectLst/>
                          <a:latin typeface="+mn-lt"/>
                        </a:rPr>
                        <a:t>stimulan</a:t>
                      </a:r>
                      <a:r>
                        <a:rPr lang="en-US" sz="1500" b="1" u="none" strike="noStrike" dirty="0" smtClean="0">
                          <a:effectLst/>
                          <a:latin typeface="+mn-lt"/>
                        </a:rPr>
                        <a:t> yang 	        </a:t>
                      </a:r>
                      <a:r>
                        <a:rPr lang="en-US" sz="1500" b="1" u="none" strike="noStrike" dirty="0" err="1" smtClean="0">
                          <a:effectLst/>
                          <a:latin typeface="+mn-lt"/>
                        </a:rPr>
                        <a:t>diberi</a:t>
                      </a:r>
                      <a:r>
                        <a:rPr lang="en-US" sz="1500" b="1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u="none" strike="noStrike" dirty="0" err="1" smtClean="0">
                          <a:effectLst/>
                          <a:latin typeface="+mn-lt"/>
                        </a:rPr>
                        <a:t>penyuluhan</a:t>
                      </a:r>
                      <a:r>
                        <a:rPr lang="en-US" sz="1500" b="1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u="none" strike="noStrike" dirty="0" err="1" smtClean="0">
                          <a:effectLst/>
                          <a:latin typeface="+mn-lt"/>
                        </a:rPr>
                        <a:t>tentang</a:t>
                      </a:r>
                      <a:r>
                        <a:rPr lang="en-US" sz="1500" b="1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u="none" strike="noStrike" dirty="0" err="1" smtClean="0">
                          <a:effectLst/>
                          <a:latin typeface="+mn-lt"/>
                        </a:rPr>
                        <a:t>penyelenggaraan</a:t>
                      </a:r>
                      <a:r>
                        <a:rPr lang="en-US" sz="1500" b="1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u="none" strike="noStrike" dirty="0" err="1" smtClean="0">
                          <a:effectLst/>
                          <a:latin typeface="+mn-lt"/>
                        </a:rPr>
                        <a:t>kesejahteraan</a:t>
                      </a:r>
                      <a:r>
                        <a:rPr lang="en-US" sz="1500" b="1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u="none" strike="noStrike" dirty="0" err="1" smtClean="0">
                          <a:effectLst/>
                          <a:latin typeface="+mn-lt"/>
                        </a:rPr>
                        <a:t>sosial</a:t>
                      </a:r>
                      <a:endParaRPr lang="id-ID" sz="1500" b="1" u="none" strike="noStrike" baseline="0" dirty="0" smtClean="0">
                        <a:effectLst/>
                        <a:latin typeface="+mn-lt"/>
                      </a:endParaRPr>
                    </a:p>
                  </a:txBody>
                  <a:tcPr marL="118855" marR="118855" marT="49429" marB="494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" name="Oval 18"/>
          <p:cNvSpPr/>
          <p:nvPr/>
        </p:nvSpPr>
        <p:spPr>
          <a:xfrm>
            <a:off x="152400" y="5383213"/>
            <a:ext cx="3522663" cy="855662"/>
          </a:xfrm>
          <a:prstGeom prst="ellips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277" tIns="55138" rIns="110277" bIns="55138" anchor="ctr"/>
          <a:lstStyle/>
          <a:p>
            <a:pPr algn="ctr" defTabSz="1102766">
              <a:defRPr/>
            </a:pPr>
            <a:r>
              <a:rPr lang="en-US" sz="1700" b="1" dirty="0" err="1">
                <a:solidFill>
                  <a:prstClr val="black"/>
                </a:solidFill>
              </a:rPr>
              <a:t>Kepala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b="1" dirty="0" err="1">
                <a:solidFill>
                  <a:prstClr val="black"/>
                </a:solidFill>
              </a:rPr>
              <a:t>Seksi</a:t>
            </a:r>
            <a:r>
              <a:rPr lang="en-US" sz="1700" b="1" dirty="0">
                <a:solidFill>
                  <a:prstClr val="black"/>
                </a:solidFill>
              </a:rPr>
              <a:t>               (</a:t>
            </a:r>
            <a:r>
              <a:rPr lang="en-US" sz="1700" b="1" dirty="0" err="1">
                <a:solidFill>
                  <a:prstClr val="black"/>
                </a:solidFill>
              </a:rPr>
              <a:t>Eselon</a:t>
            </a:r>
            <a:r>
              <a:rPr lang="en-US" sz="1700" b="1" dirty="0">
                <a:solidFill>
                  <a:prstClr val="black"/>
                </a:solidFill>
              </a:rPr>
              <a:t> 4)</a:t>
            </a:r>
          </a:p>
        </p:txBody>
      </p:sp>
      <p:sp>
        <p:nvSpPr>
          <p:cNvPr id="20" name="Down Arrow 19"/>
          <p:cNvSpPr/>
          <p:nvPr/>
        </p:nvSpPr>
        <p:spPr>
          <a:xfrm>
            <a:off x="7383463" y="1443038"/>
            <a:ext cx="468312" cy="455612"/>
          </a:xfrm>
          <a:prstGeom prst="downArrow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277" tIns="55138" rIns="110277" bIns="55138" anchor="ctr"/>
          <a:lstStyle/>
          <a:p>
            <a:pPr algn="ctr" defTabSz="1102766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Down Arrow 20"/>
          <p:cNvSpPr/>
          <p:nvPr/>
        </p:nvSpPr>
        <p:spPr>
          <a:xfrm>
            <a:off x="7383463" y="4768850"/>
            <a:ext cx="468312" cy="446088"/>
          </a:xfrm>
          <a:prstGeom prst="downArrow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277" tIns="55138" rIns="110277" bIns="55138" anchor="ctr"/>
          <a:lstStyle/>
          <a:p>
            <a:pPr algn="ctr" defTabSz="1102766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Down Arrow 21"/>
          <p:cNvSpPr/>
          <p:nvPr/>
        </p:nvSpPr>
        <p:spPr>
          <a:xfrm>
            <a:off x="7383463" y="3175000"/>
            <a:ext cx="468312" cy="420688"/>
          </a:xfrm>
          <a:prstGeom prst="downArrow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277" tIns="55138" rIns="110277" bIns="55138" anchor="ctr"/>
          <a:lstStyle/>
          <a:p>
            <a:pPr algn="ctr" defTabSz="1102766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289300" y="1209675"/>
            <a:ext cx="1266825" cy="6350"/>
          </a:xfrm>
          <a:prstGeom prst="straightConnector1">
            <a:avLst/>
          </a:prstGeom>
          <a:ln w="57150">
            <a:solidFill>
              <a:srgbClr val="66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3657600" y="2487613"/>
            <a:ext cx="1008063" cy="0"/>
          </a:xfrm>
          <a:prstGeom prst="straightConnector1">
            <a:avLst/>
          </a:prstGeom>
          <a:ln w="57150">
            <a:solidFill>
              <a:srgbClr val="66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3657600" y="4087813"/>
            <a:ext cx="1008063" cy="0"/>
          </a:xfrm>
          <a:prstGeom prst="straightConnector1">
            <a:avLst/>
          </a:prstGeom>
          <a:ln w="57150">
            <a:solidFill>
              <a:srgbClr val="66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657600" y="5840413"/>
            <a:ext cx="936625" cy="0"/>
          </a:xfrm>
          <a:prstGeom prst="straightConnector1">
            <a:avLst/>
          </a:prstGeom>
          <a:ln w="57150">
            <a:solidFill>
              <a:srgbClr val="66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95300" y="48419"/>
            <a:ext cx="1783080" cy="1127016"/>
          </a:xfrm>
          <a:prstGeom prst="rect">
            <a:avLst/>
          </a:prstGeom>
          <a:solidFill>
            <a:srgbClr val="000000">
              <a:alpha val="72157"/>
            </a:srgbClr>
          </a:solidFill>
          <a:effectLst>
            <a:softEdge rad="63500"/>
          </a:effectLst>
        </p:spPr>
        <p:txBody>
          <a:bodyPr lIns="110277" tIns="55138" rIns="110277" bIns="55138">
            <a:spAutoFit/>
          </a:bodyPr>
          <a:lstStyle/>
          <a:p>
            <a:pPr algn="ctr" defTabSz="1102766">
              <a:defRPr/>
            </a:pPr>
            <a:r>
              <a:rPr lang="en-US" sz="6600" dirty="0">
                <a:solidFill>
                  <a:srgbClr val="FFFF99">
                    <a:lumMod val="90000"/>
                  </a:srgbClr>
                </a:solidFill>
                <a:latin typeface="Gill Sans Ultra Bold Condensed" pitchFamily="34" charset="0"/>
              </a:rPr>
              <a:t>IKU</a:t>
            </a:r>
            <a:endParaRPr lang="en-US" sz="2800" dirty="0">
              <a:solidFill>
                <a:srgbClr val="FFFF99">
                  <a:lumMod val="90000"/>
                </a:srgbClr>
              </a:solidFill>
              <a:latin typeface="Gill Sans Ultra Bold Condensed" pitchFamily="34" charset="0"/>
            </a:endParaRPr>
          </a:p>
        </p:txBody>
      </p:sp>
      <p:sp>
        <p:nvSpPr>
          <p:cNvPr id="7173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8915400" y="7345363"/>
            <a:ext cx="2773363" cy="514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78607F7-AC53-478E-855D-C2EFB9688A1D}" type="slidenum">
              <a:rPr lang="en-US">
                <a:solidFill>
                  <a:srgbClr val="898989"/>
                </a:solidFill>
              </a:rPr>
              <a:pPr/>
              <a:t>6</a:t>
            </a:fld>
            <a:endParaRPr lang="en-US">
              <a:solidFill>
                <a:srgbClr val="898989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95300" y="1573213"/>
          <a:ext cx="11012488" cy="5562600"/>
        </p:xfrm>
        <a:graphic>
          <a:graphicData uri="http://schemas.openxmlformats.org/drawingml/2006/table">
            <a:tbl>
              <a:tblPr/>
              <a:tblGrid>
                <a:gridCol w="1943100"/>
                <a:gridCol w="2667000"/>
                <a:gridCol w="3733800"/>
                <a:gridCol w="1295400"/>
                <a:gridCol w="1373188"/>
              </a:tblGrid>
              <a:tr h="910025">
                <a:tc>
                  <a:txBody>
                    <a:bodyPr/>
                    <a:lstStyle/>
                    <a:p>
                      <a:pPr marL="0" marR="0" lvl="0" indent="0" algn="ctr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KINERJA UTAMA </a:t>
                      </a:r>
                    </a:p>
                    <a:p>
                      <a:pPr marL="0" marR="0" lvl="0" indent="0" algn="ctr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(TUJUAN/</a:t>
                      </a:r>
                    </a:p>
                    <a:p>
                      <a:pPr marL="0" marR="0" lvl="0" indent="0" algn="ctr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SASARAN)</a:t>
                      </a:r>
                    </a:p>
                  </a:txBody>
                  <a:tcPr marL="118872" marR="118872" marT="49403" marB="494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INDIKATOR KINERJA </a:t>
                      </a:r>
                    </a:p>
                  </a:txBody>
                  <a:tcPr marL="118872" marR="118872" marT="49403" marB="494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RUMUSAN </a:t>
                      </a:r>
                      <a:r>
                        <a:rPr kumimoji="0" lang="id-ID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OPERSIONAL </a:t>
                      </a:r>
                    </a:p>
                  </a:txBody>
                  <a:tcPr marL="118872" marR="118872" marT="49403" marB="494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PENANGGUNG JAWAB</a:t>
                      </a:r>
                      <a:endParaRPr kumimoji="0" lang="id-ID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8872" marR="118872" marT="49403" marB="49403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SUMBER DATA</a:t>
                      </a:r>
                      <a:endParaRPr kumimoji="0" lang="id-ID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8872" marR="118872" marT="49403" marB="49403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</a:tr>
              <a:tr h="1198450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n-SG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Menurunnya</a:t>
                      </a: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n-SG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Angka</a:t>
                      </a: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Kesejahteraan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Penyandang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Masalah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Kesejahteraan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Sosial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(PMKS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)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118872" marR="118872" marT="49403" marB="494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%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Perencanaan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penganggaran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kinerja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dan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keuangan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tepat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waktu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8872" marR="118872" marT="49403" marB="494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Jumlah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perencanaan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penganggaran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kinerja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</a:p>
                    <a:p>
                      <a:pPr marL="177800" marR="0" lvl="0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dan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keuangan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yang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diperlukan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</a:p>
                    <a:p>
                      <a:pPr marL="177800" marR="0" lvl="0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                                                                                   x 100 %</a:t>
                      </a:r>
                    </a:p>
                    <a:p>
                      <a:pPr marL="177800" marR="0" lvl="0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     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Jumlah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perencanaan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,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penganggaran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kinerja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</a:p>
                    <a:p>
                      <a:pPr marL="177800" marR="0" lvl="0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dan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keuangan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yang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disusun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tepat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waktu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            </a:t>
                      </a:r>
                    </a:p>
                  </a:txBody>
                  <a:tcPr marL="118872" marR="118872" marT="49403" marB="494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DINAS SOSIAL</a:t>
                      </a:r>
                    </a:p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8872" marR="118872" marT="49403" marB="494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Laporan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Pejabat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Pelaksana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Teknis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Kegiatan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8872" marR="118872" marT="49403" marB="494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6C0A"/>
                    </a:solidFill>
                  </a:tcPr>
                </a:tc>
              </a:tr>
              <a:tr h="10737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%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PMKS yang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ditangani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8872" marR="118872" marT="49403" marB="494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177800" marR="0" lvl="0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Jumlah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PMK yang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ditangani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177800" marR="0" lvl="0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                                                                                           x 100 %</a:t>
                      </a:r>
                    </a:p>
                    <a:p>
                      <a:pPr marL="177800" marR="0" lvl="0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Jumlah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PMKS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sasaran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penaganan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                      </a:t>
                      </a:r>
                    </a:p>
                  </a:txBody>
                  <a:tcPr marL="118872" marR="118872" marT="49403" marB="494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DINAS SOSIAL</a:t>
                      </a:r>
                      <a:endParaRPr kumimoji="0" lang="id-ID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8872" marR="118872" marT="49403" marB="494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Laporan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Pejabat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Pelaksana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Teknis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Kegiatan</a:t>
                      </a:r>
                      <a:endParaRPr kumimoji="0" lang="id-ID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8872" marR="118872" marT="49403" marB="494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9694"/>
                    </a:solidFill>
                  </a:tcPr>
                </a:tc>
              </a:tr>
              <a:tr h="10737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%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PMKS yang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diberi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bantuan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</a:p>
                  </a:txBody>
                  <a:tcPr marL="118872" marR="118872" marT="49403" marB="494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177800" marR="0" lvl="0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Jumlah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PMKS yang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diberi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bantuan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</a:p>
                    <a:p>
                      <a:pPr marL="177800" marR="0" lvl="0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                                                                                           x 100 % </a:t>
                      </a:r>
                    </a:p>
                    <a:p>
                      <a:pPr marL="177800" marR="0" lvl="0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Jumlah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PMKS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sasaran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penerima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bantuan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  </a:t>
                      </a:r>
                    </a:p>
                  </a:txBody>
                  <a:tcPr marL="118872" marR="118872" marT="49403" marB="494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DINAS SOSIAL</a:t>
                      </a:r>
                      <a:endParaRPr kumimoji="0" lang="id-ID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8872" marR="118872" marT="49403" marB="494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Laporan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Pejabat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Pelaksana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Teknis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Kegiatan</a:t>
                      </a:r>
                      <a:endParaRPr kumimoji="0" lang="id-ID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8872" marR="118872" marT="49403" marB="494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3735"/>
                    </a:solidFill>
                  </a:tcPr>
                </a:tc>
              </a:tr>
              <a:tr h="13066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%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PSKS yang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berpartisipasi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dalam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program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kesejahteraan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Sosial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118872" marR="118872" marT="49403" marB="494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177800" marR="0" lvl="0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Jumlah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PSKS yang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berpartisipasi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</a:p>
                    <a:p>
                      <a:pPr marL="177800" marR="0" lvl="0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Dalam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program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kesejahteraan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sosial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177800" marR="0" lvl="0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                                                                                           x 100 %</a:t>
                      </a:r>
                    </a:p>
                    <a:p>
                      <a:pPr marL="177800" marR="0" lvl="0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Jumlah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PSKS yang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dibakukan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oleh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permensos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177800" marR="0" lvl="0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118872" marR="118872" marT="49403" marB="494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DINAS SOSIAL</a:t>
                      </a:r>
                      <a:endParaRPr kumimoji="0" lang="id-ID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8872" marR="118872" marT="49403" marB="494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37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110172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Laporan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Pejabat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Pelaksana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Teknis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Kegiatan</a:t>
                      </a:r>
                      <a:endParaRPr kumimoji="0" lang="id-ID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8872" marR="118872" marT="49403" marB="4940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3735"/>
                    </a:solidFill>
                  </a:tcPr>
                </a:tc>
              </a:tr>
            </a:tbl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5634038" y="3021013"/>
            <a:ext cx="2519362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668963" y="4164013"/>
            <a:ext cx="2484437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634038" y="5230813"/>
            <a:ext cx="248285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668963" y="6526213"/>
            <a:ext cx="2484437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215" name="Picture 1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7425" y="49213"/>
            <a:ext cx="9248775" cy="1417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5C172DB-3FA0-45A5-B555-C6AB5DCF7354}" type="slidenum">
              <a:rPr lang="en-US">
                <a:solidFill>
                  <a:srgbClr val="898989"/>
                </a:solidFill>
              </a:rPr>
              <a:pPr/>
              <a:t>7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30610" y="174564"/>
            <a:ext cx="8153194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Integrasi</a:t>
            </a:r>
            <a:r>
              <a:rPr 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indikator</a:t>
            </a:r>
            <a:r>
              <a:rPr 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Kinerja</a:t>
            </a:r>
            <a:r>
              <a:rPr 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dalam</a:t>
            </a:r>
            <a:r>
              <a:rPr 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RKA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38150" y="887413"/>
          <a:ext cx="11068050" cy="6323012"/>
        </p:xfrm>
        <a:graphic>
          <a:graphicData uri="http://schemas.openxmlformats.org/drawingml/2006/table">
            <a:tbl>
              <a:tblPr/>
              <a:tblGrid>
                <a:gridCol w="1723714"/>
                <a:gridCol w="544330"/>
                <a:gridCol w="6259798"/>
                <a:gridCol w="2540208"/>
              </a:tblGrid>
              <a:tr h="393051">
                <a:tc rowSpan="2">
                  <a:txBody>
                    <a:bodyPr/>
                    <a:lstStyle/>
                    <a:p>
                      <a:pPr algn="l" fontAlgn="b"/>
                      <a:r>
                        <a:rPr lang="id-ID" sz="14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i-FI" sz="14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RENCANA KERJA DAN </a:t>
                      </a:r>
                      <a:r>
                        <a:rPr lang="fi-FI" sz="14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ANGGARAN</a:t>
                      </a:r>
                      <a:endParaRPr lang="fi-FI" sz="1400" b="1" i="0" u="none" strike="noStrike" dirty="0">
                        <a:solidFill>
                          <a:schemeClr val="tx1"/>
                        </a:solidFill>
                        <a:latin typeface="Rockwell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4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FORMULIR</a:t>
                      </a:r>
                      <a:br>
                        <a:rPr lang="id-ID" sz="14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</a:br>
                      <a:r>
                        <a:rPr lang="id-ID" sz="14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RKA</a:t>
                      </a:r>
                      <a:r>
                        <a:rPr lang="id-ID" sz="14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/>
                      </a:r>
                      <a:br>
                        <a:rPr lang="id-ID" sz="14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</a:br>
                      <a:r>
                        <a:rPr lang="id-ID" sz="14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SKPD 2.2.1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3051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id-ID" sz="1400" b="1" i="0" u="none" strike="noStrike" dirty="0">
                        <a:solidFill>
                          <a:schemeClr val="tx1"/>
                        </a:solidFill>
                        <a:latin typeface="Rockwell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229696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b="1" i="0" u="none" strike="noStrike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b="1" i="0" u="none" strike="noStrike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b="1" i="0" u="none" strike="noStrike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5938"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Urusan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Urusan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Wajib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Pelayanan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Dasar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200" b="1" i="0" u="none" strike="noStrike" baseline="0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Sosial</a:t>
                      </a:r>
                      <a:endParaRPr lang="id-ID" sz="1200" b="1" i="0" u="none" strike="noStrike" dirty="0">
                        <a:solidFill>
                          <a:schemeClr val="tx1"/>
                        </a:solidFill>
                        <a:latin typeface="Rockwell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5938"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Organisasi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Dinas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Sosial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endParaRPr lang="id-ID" sz="1200" b="1" i="0" u="none" strike="noStrike" dirty="0">
                        <a:solidFill>
                          <a:schemeClr val="tx1"/>
                        </a:solidFill>
                        <a:latin typeface="Rockwell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504"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Program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Bantuan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dan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Perlindungan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Sosial</a:t>
                      </a:r>
                      <a:endParaRPr lang="id-ID" sz="1200" b="1" i="0" u="none" strike="noStrike" dirty="0">
                        <a:solidFill>
                          <a:schemeClr val="tx1"/>
                        </a:solidFill>
                        <a:latin typeface="Rockwell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235938"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Kegiatan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Pemulihan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200" b="1" i="0" u="none" strike="noStrike" baseline="0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dan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200" b="1" i="0" u="none" strike="noStrike" baseline="0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perlindungan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200" b="1" i="0" u="none" strike="noStrike" baseline="0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eks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200" b="1" i="0" u="none" strike="noStrike" baseline="0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korban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200" b="1" i="0" u="none" strike="noStrike" baseline="0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bencana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endParaRPr lang="id-ID" sz="1200" b="1" i="0" u="none" strike="noStrike" dirty="0">
                        <a:solidFill>
                          <a:schemeClr val="tx1"/>
                        </a:solidFill>
                        <a:latin typeface="Rockwell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57134"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Waktu Pelaksanaan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01 Januari </a:t>
                      </a:r>
                      <a:r>
                        <a:rPr lang="id-ID" sz="12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201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8</a:t>
                      </a:r>
                      <a:r>
                        <a:rPr lang="id-ID" sz="12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- 31 </a:t>
                      </a:r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Desember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id-ID" sz="12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201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8</a:t>
                      </a:r>
                      <a:endParaRPr lang="id-ID" sz="1200" b="1" i="0" u="none" strike="noStrike" dirty="0">
                        <a:solidFill>
                          <a:schemeClr val="tx1"/>
                        </a:solidFill>
                        <a:latin typeface="Rockwell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7665"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Lokasi Kegiatan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Kabupaten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200" b="1" i="0" u="none" strike="noStrike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Blitar</a:t>
                      </a:r>
                      <a:endParaRPr lang="id-ID" sz="1200" b="1" i="0" u="none" strike="noStrike" dirty="0">
                        <a:solidFill>
                          <a:schemeClr val="tx1"/>
                        </a:solidFill>
                        <a:latin typeface="Rockwell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5938"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Sumber Dana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APBD</a:t>
                      </a:r>
                      <a:endParaRPr lang="id-ID" sz="1200" b="1" i="0" u="none" strike="noStrike" dirty="0">
                        <a:solidFill>
                          <a:schemeClr val="tx1"/>
                        </a:solidFill>
                        <a:latin typeface="Rockwell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5332"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Jumlah Thn </a:t>
                      </a:r>
                      <a:r>
                        <a:rPr lang="id-ID" sz="12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201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8</a:t>
                      </a:r>
                      <a:endParaRPr lang="id-ID" sz="1200" b="1" i="0" u="none" strike="noStrike" dirty="0">
                        <a:solidFill>
                          <a:schemeClr val="tx1"/>
                        </a:solidFill>
                        <a:latin typeface="Rockwell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id-ID" sz="1200" b="1" i="0" u="none" strike="noStrike" dirty="0">
                        <a:solidFill>
                          <a:schemeClr val="tx1"/>
                        </a:solidFill>
                        <a:latin typeface="Rockwell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2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9696"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b="1" i="0" u="none" strike="noStrike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593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id-ID" sz="14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Indikator </a:t>
                      </a:r>
                      <a:r>
                        <a:rPr lang="id-ID" sz="14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&amp; Tolak Ukur Kinerja Belanja Langsung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23593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d-ID" sz="1400" b="1" i="0" u="none" strike="noStrike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Indikator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Tolak Ukur Kinerja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Target Kinerja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7188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14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Capaian Program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PMKS yang diberi bantuan </a:t>
                      </a:r>
                      <a:endParaRPr lang="fi-FI" sz="1400" b="1" i="0" u="none" strike="noStrike" dirty="0">
                        <a:solidFill>
                          <a:schemeClr val="tx1"/>
                        </a:solidFill>
                        <a:latin typeface="Rockwell" pitchFamily="18" charset="0"/>
                      </a:endParaRPr>
                    </a:p>
                  </a:txBody>
                  <a:tcPr marL="85992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100 %</a:t>
                      </a:r>
                      <a:endParaRPr lang="id-ID" sz="1400" b="1" i="0" u="none" strike="noStrike" dirty="0">
                        <a:solidFill>
                          <a:schemeClr val="tx1"/>
                        </a:solidFill>
                        <a:latin typeface="Rockwell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879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14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Masukan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Jumlah Dana</a:t>
                      </a:r>
                    </a:p>
                  </a:txBody>
                  <a:tcPr marL="85992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Rp. </a:t>
                      </a:r>
                    </a:p>
                  </a:txBody>
                  <a:tcPr marL="85992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196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14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Keluaran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ts val="1200"/>
                        </a:lnSpc>
                      </a:pPr>
                      <a:r>
                        <a:rPr lang="id-ID" sz="14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Jumlah </a:t>
                      </a:r>
                      <a:r>
                        <a:rPr lang="en-US" sz="1400" b="1" i="0" u="none" strike="noStrike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korban</a:t>
                      </a:r>
                      <a:r>
                        <a:rPr lang="en-US" sz="1400" b="1" i="0" u="none" strike="noStrike" baseline="0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400" b="1" i="0" u="none" strike="noStrike" baseline="0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bencana</a:t>
                      </a:r>
                      <a:r>
                        <a:rPr lang="en-US" sz="1400" b="1" i="0" u="none" strike="noStrike" baseline="0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400" b="1" i="0" u="none" strike="noStrike" baseline="0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sosial</a:t>
                      </a:r>
                      <a:r>
                        <a:rPr lang="en-US" sz="1400" b="1" i="0" u="none" strike="noStrike" baseline="0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yang </a:t>
                      </a:r>
                      <a:r>
                        <a:rPr lang="en-US" sz="1400" b="1" i="0" u="none" strike="noStrike" baseline="0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diberi</a:t>
                      </a:r>
                      <a:r>
                        <a:rPr lang="en-US" sz="1400" b="1" i="0" u="none" strike="noStrike" baseline="0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400" b="1" i="0" u="none" strike="noStrike" baseline="0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bantuan</a:t>
                      </a:r>
                      <a:r>
                        <a:rPr lang="en-US" sz="1400" b="1" i="0" u="none" strike="noStrike" baseline="0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endParaRPr lang="fi-FI" sz="1400" b="1" i="0" u="none" strike="noStrike" dirty="0">
                        <a:solidFill>
                          <a:schemeClr val="tx1"/>
                        </a:solidFill>
                        <a:latin typeface="Rockwell" pitchFamily="18" charset="0"/>
                      </a:endParaRPr>
                    </a:p>
                  </a:txBody>
                  <a:tcPr marL="85992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500</a:t>
                      </a:r>
                      <a:r>
                        <a:rPr lang="en-US" sz="1400" b="1" i="0" u="none" strike="noStrike" baseline="0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orang</a:t>
                      </a:r>
                      <a:endParaRPr lang="id-ID" sz="1400" b="1" i="0" u="none" strike="noStrike" dirty="0">
                        <a:solidFill>
                          <a:schemeClr val="tx1"/>
                        </a:solidFill>
                        <a:latin typeface="Rockwell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2716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d-ID" sz="14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Hasil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Tersalurnya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400" b="1" i="0" u="none" strike="noStrike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bantuan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400" b="1" i="0" u="none" strike="noStrike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kepada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400" b="1" i="0" u="none" strike="noStrike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korban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400" b="1" i="0" u="none" strike="noStrike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bencana</a:t>
                      </a:r>
                      <a:r>
                        <a:rPr lang="en-US" sz="1400" b="1" i="0" u="none" strike="noStrike" baseline="0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400" b="1" i="0" u="none" strike="noStrike" baseline="0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alam</a:t>
                      </a:r>
                      <a:r>
                        <a:rPr lang="en-US" sz="1400" b="1" i="0" u="none" strike="noStrike" baseline="0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400" b="1" i="0" u="none" strike="noStrike" baseline="0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dan</a:t>
                      </a:r>
                      <a:r>
                        <a:rPr lang="en-US" sz="1400" b="1" i="0" u="none" strike="noStrike" baseline="0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</a:t>
                      </a:r>
                      <a:r>
                        <a:rPr lang="en-US" sz="1400" b="1" i="0" u="none" strike="noStrike" baseline="0" dirty="0" err="1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sosial</a:t>
                      </a:r>
                      <a:endParaRPr lang="id-ID" sz="1400" b="1" i="0" u="none" strike="noStrike" dirty="0">
                        <a:solidFill>
                          <a:schemeClr val="tx1"/>
                        </a:solidFill>
                        <a:latin typeface="Rockwell" pitchFamily="18" charset="0"/>
                      </a:endParaRPr>
                    </a:p>
                  </a:txBody>
                  <a:tcPr marL="85992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500</a:t>
                      </a:r>
                      <a:r>
                        <a:rPr lang="en-US" sz="1400" b="1" i="0" u="none" strike="noStrike" baseline="0" dirty="0" smtClean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 orang</a:t>
                      </a:r>
                      <a:endParaRPr lang="id-ID" sz="1400" b="1" i="0" u="none" strike="noStrike" dirty="0">
                        <a:solidFill>
                          <a:schemeClr val="tx1"/>
                        </a:solidFill>
                        <a:latin typeface="Rockwell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251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id-ID" sz="1600" b="1" i="0" u="none" strike="noStrike" dirty="0">
                          <a:solidFill>
                            <a:schemeClr val="tx1"/>
                          </a:solidFill>
                          <a:latin typeface="Rockwell" pitchFamily="18" charset="0"/>
                        </a:rPr>
                        <a:t>Kelompok Sasaran Kegiatan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235938">
                <a:tc gridSpan="4">
                  <a:txBody>
                    <a:bodyPr/>
                    <a:lstStyle/>
                    <a:p>
                      <a:pPr algn="l" fontAlgn="ctr"/>
                      <a:endParaRPr lang="id-ID" sz="1400" b="1" i="0" u="none" strike="noStrike" dirty="0">
                        <a:solidFill>
                          <a:schemeClr val="tx1"/>
                        </a:solidFill>
                        <a:latin typeface="Rockwell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2728913" y="4697413"/>
            <a:ext cx="6186487" cy="609600"/>
          </a:xfrm>
          <a:prstGeom prst="round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prstClr val="white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711450" y="5721350"/>
            <a:ext cx="6203950" cy="423863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prstClr val="white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1450" y="6145213"/>
            <a:ext cx="6203950" cy="533400"/>
          </a:xfrm>
          <a:prstGeom prst="roundRect">
            <a:avLst/>
          </a:prstGeom>
          <a:noFill/>
          <a:ln w="76200"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prstClr val="white"/>
              </a:solidFill>
            </a:endParaRPr>
          </a:p>
        </p:txBody>
      </p:sp>
      <p:sp>
        <p:nvSpPr>
          <p:cNvPr id="15" name="Cloud Callout 14"/>
          <p:cNvSpPr/>
          <p:nvPr/>
        </p:nvSpPr>
        <p:spPr>
          <a:xfrm>
            <a:off x="1247775" y="3630613"/>
            <a:ext cx="2333625" cy="733425"/>
          </a:xfrm>
          <a:prstGeom prst="cloudCallout">
            <a:avLst>
              <a:gd name="adj1" fmla="val 19636"/>
              <a:gd name="adj2" fmla="val 7578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1600" b="1" dirty="0">
                <a:solidFill>
                  <a:srgbClr val="002060"/>
                </a:solidFill>
              </a:rPr>
              <a:t>Indikator Program</a:t>
            </a:r>
          </a:p>
        </p:txBody>
      </p:sp>
      <p:sp>
        <p:nvSpPr>
          <p:cNvPr id="16" name="Cloud Callout 15"/>
          <p:cNvSpPr/>
          <p:nvPr/>
        </p:nvSpPr>
        <p:spPr>
          <a:xfrm rot="639115">
            <a:off x="7583488" y="3851275"/>
            <a:ext cx="2936875" cy="1039813"/>
          </a:xfrm>
          <a:prstGeom prst="cloudCallout">
            <a:avLst>
              <a:gd name="adj1" fmla="val -7804"/>
              <a:gd name="adj2" fmla="val 139069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 err="1">
                <a:solidFill>
                  <a:srgbClr val="002060"/>
                </a:solidFill>
              </a:rPr>
              <a:t>Indikator</a:t>
            </a:r>
            <a:r>
              <a:rPr lang="en-US" sz="1400" b="1" dirty="0">
                <a:solidFill>
                  <a:srgbClr val="002060"/>
                </a:solidFill>
              </a:rPr>
              <a:t> </a:t>
            </a:r>
            <a:r>
              <a:rPr lang="en-US" sz="1400" b="1" dirty="0" err="1">
                <a:solidFill>
                  <a:srgbClr val="002060"/>
                </a:solidFill>
              </a:rPr>
              <a:t>Kegiatan</a:t>
            </a:r>
            <a:r>
              <a:rPr lang="en-US" sz="1400" b="1" dirty="0">
                <a:solidFill>
                  <a:srgbClr val="002060"/>
                </a:solidFill>
              </a:rPr>
              <a:t> (</a:t>
            </a:r>
            <a:r>
              <a:rPr lang="en-US" sz="1400" b="1" dirty="0" err="1">
                <a:solidFill>
                  <a:srgbClr val="002060"/>
                </a:solidFill>
              </a:rPr>
              <a:t>Keluaran</a:t>
            </a:r>
            <a:r>
              <a:rPr lang="id-ID" sz="1400" b="1" dirty="0">
                <a:solidFill>
                  <a:srgbClr val="002060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/Output)</a:t>
            </a:r>
          </a:p>
        </p:txBody>
      </p:sp>
      <p:sp>
        <p:nvSpPr>
          <p:cNvPr id="17" name="Cloud Callout 16"/>
          <p:cNvSpPr/>
          <p:nvPr/>
        </p:nvSpPr>
        <p:spPr>
          <a:xfrm rot="998008">
            <a:off x="8564563" y="5414963"/>
            <a:ext cx="1944687" cy="855662"/>
          </a:xfrm>
          <a:prstGeom prst="cloudCallout">
            <a:avLst>
              <a:gd name="adj1" fmla="val -66320"/>
              <a:gd name="adj2" fmla="val 95885"/>
            </a:avLst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1400" b="1" dirty="0">
                <a:solidFill>
                  <a:srgbClr val="002060"/>
                </a:solidFill>
              </a:rPr>
              <a:t>Indikator (Sasaran /Hasil)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0400" y="913852"/>
            <a:ext cx="9113520" cy="1003905"/>
          </a:xfrm>
          <a:prstGeom prst="rect">
            <a:avLst/>
          </a:prstGeom>
          <a:noFill/>
        </p:spPr>
        <p:txBody>
          <a:bodyPr lIns="110277" tIns="55138" rIns="110277" bIns="55138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defPPr>
              <a:defRPr lang="en-US"/>
            </a:defPPr>
            <a:lvl1pPr marL="450850" indent="-450850" algn="ctr">
              <a:defRPr sz="3000" b="1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defRPr>
            </a:lvl1pPr>
          </a:lstStyle>
          <a:p>
            <a:pPr defTabSz="1102766">
              <a:defRPr/>
            </a:pPr>
            <a:r>
              <a:rPr lang="id-ID" sz="2900" dirty="0"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Arial" charset="0"/>
              </a:rPr>
              <a:t>PERJANJIAN KINERJA TAHUN </a:t>
            </a:r>
            <a:r>
              <a:rPr lang="en-US" sz="2900" dirty="0" smtClean="0"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Arial" charset="0"/>
              </a:rPr>
              <a:t>2017</a:t>
            </a:r>
          </a:p>
          <a:p>
            <a:pPr defTabSz="1102766">
              <a:defRPr/>
            </a:pPr>
            <a:r>
              <a:rPr lang="en-US" sz="2900" dirty="0" err="1" smtClean="0"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Arial" charset="0"/>
              </a:rPr>
              <a:t>Eselon</a:t>
            </a:r>
            <a:r>
              <a:rPr lang="en-US" sz="2900" dirty="0" smtClean="0"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Arial" charset="0"/>
              </a:rPr>
              <a:t> (II)</a:t>
            </a:r>
            <a:endParaRPr lang="en-US" sz="2900" dirty="0"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9219" name="Picture 8" descr="C:\Users\USER\Pictures\perj 2017 (3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9600" y="3097213"/>
            <a:ext cx="29718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9" descr="C:\Users\USER\Pictures\perj 201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313" y="1878013"/>
            <a:ext cx="3062287" cy="4267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21" name="Picture 8" descr="C:\Users\USER\Pictures\perj 2017 (4)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800" y="2181225"/>
            <a:ext cx="3048000" cy="426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10" descr="D:\FOTO DAYASOS\20170606_11204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353219"/>
            <a:ext cx="1475697" cy="133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385A665-7744-4EAF-856F-1E07149B981B}" type="slidenum">
              <a:rPr lang="en-US">
                <a:solidFill>
                  <a:srgbClr val="898989"/>
                </a:solidFill>
              </a:rPr>
              <a:pPr/>
              <a:t>9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593725" y="412448"/>
            <a:ext cx="10699750" cy="1003905"/>
          </a:xfrm>
          <a:extLst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defPPr>
              <a:defRPr lang="en-US"/>
            </a:defPPr>
            <a:lvl1pPr marL="450850" indent="-450850" algn="ctr">
              <a:defRPr sz="3000" b="1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defRPr>
            </a:lvl1pPr>
          </a:lstStyle>
          <a:p>
            <a:pPr defTabSz="1102766">
              <a:defRPr/>
            </a:pPr>
            <a:r>
              <a:rPr lang="id-ID" sz="2900" dirty="0"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Arial" charset="0"/>
              </a:rPr>
              <a:t>PERJANJIAN KINERJA TAHUN </a:t>
            </a:r>
            <a:r>
              <a:rPr lang="en-US" sz="2900" dirty="0" smtClean="0"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Arial" charset="0"/>
              </a:rPr>
              <a:t>2017</a:t>
            </a:r>
          </a:p>
          <a:p>
            <a:pPr defTabSz="1102766">
              <a:defRPr/>
            </a:pPr>
            <a:r>
              <a:rPr lang="en-US" sz="2900" dirty="0" err="1" smtClean="0"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Arial" charset="0"/>
              </a:rPr>
              <a:t>Eselon</a:t>
            </a:r>
            <a:r>
              <a:rPr lang="en-US" sz="2900" dirty="0" smtClean="0"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Arial" charset="0"/>
              </a:rPr>
              <a:t> (III)</a:t>
            </a:r>
            <a:endParaRPr lang="en-US" sz="2900" dirty="0"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10244" name="Picture 2" descr="C:\Users\USER\Pictures\perj eselon III 201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1649413"/>
            <a:ext cx="38100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3" descr="C:\Users\USER\Pictures\perj eselon III 2017 (2)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2182813"/>
            <a:ext cx="39624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EFAEC2D-BFE1-43FA-9A94-F54286E8A211}" type="slidenum">
              <a:rPr lang="en-US">
                <a:solidFill>
                  <a:srgbClr val="898989"/>
                </a:solidFill>
              </a:rPr>
              <a:pPr/>
              <a:t>10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593725" y="412448"/>
            <a:ext cx="10699750" cy="1003905"/>
          </a:xfrm>
          <a:extLst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defPPr>
              <a:defRPr lang="en-US"/>
            </a:defPPr>
            <a:lvl1pPr marL="450850" indent="-450850" algn="ctr">
              <a:defRPr sz="3000" b="1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defRPr>
            </a:lvl1pPr>
          </a:lstStyle>
          <a:p>
            <a:pPr defTabSz="1102766">
              <a:defRPr/>
            </a:pPr>
            <a:r>
              <a:rPr lang="id-ID" sz="2900" dirty="0"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Arial" charset="0"/>
              </a:rPr>
              <a:t>PERJANJIAN KINERJA TAHUN </a:t>
            </a:r>
            <a:r>
              <a:rPr lang="en-US" sz="2900" dirty="0" smtClean="0"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Arial" charset="0"/>
              </a:rPr>
              <a:t>2017</a:t>
            </a:r>
          </a:p>
          <a:p>
            <a:pPr defTabSz="1102766">
              <a:defRPr/>
            </a:pPr>
            <a:r>
              <a:rPr lang="en-US" sz="2900" dirty="0" err="1" smtClean="0"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Arial" charset="0"/>
              </a:rPr>
              <a:t>Eselon</a:t>
            </a:r>
            <a:r>
              <a:rPr lang="en-US" sz="2900" dirty="0" smtClean="0"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Arial" charset="0"/>
              </a:rPr>
              <a:t> (IV)</a:t>
            </a:r>
            <a:endParaRPr lang="en-US" sz="2900" dirty="0"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cs typeface="Arial" charset="0"/>
            </a:endParaRPr>
          </a:p>
        </p:txBody>
      </p:sp>
      <p:pic>
        <p:nvPicPr>
          <p:cNvPr id="11268" name="Picture 2" descr="C:\Users\USER\Pictures\img03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5400" y="1801813"/>
            <a:ext cx="36195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3" descr="C:\Users\USER\Pictures\perj eselon IV (2)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2487613"/>
            <a:ext cx="3886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9815268-7939-45F3-B7BA-BA804FF11BD7}" type="slidenum">
              <a:rPr lang="en-US">
                <a:solidFill>
                  <a:srgbClr val="898989"/>
                </a:solidFill>
              </a:rPr>
              <a:pPr/>
              <a:t>11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64810" y="30554"/>
            <a:ext cx="562525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id-ID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RENCANA KERJA TAHUN 201</a:t>
            </a:r>
            <a:r>
              <a:rPr lang="en-US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6</a:t>
            </a:r>
          </a:p>
        </p:txBody>
      </p:sp>
      <p:sp>
        <p:nvSpPr>
          <p:cNvPr id="6" name="Oval 5"/>
          <p:cNvSpPr/>
          <p:nvPr/>
        </p:nvSpPr>
        <p:spPr>
          <a:xfrm>
            <a:off x="382588" y="668338"/>
            <a:ext cx="1393825" cy="609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/>
              <a:t>Sasaran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" y="1281113"/>
            <a:ext cx="1600200" cy="2667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d-ID" sz="2400" b="1" dirty="0">
                <a:solidFill>
                  <a:schemeClr val="tx1"/>
                </a:solidFill>
              </a:rPr>
              <a:t>Sasaran</a:t>
            </a:r>
            <a:r>
              <a:rPr lang="en-US" sz="2400" b="1" dirty="0">
                <a:solidFill>
                  <a:schemeClr val="tx1"/>
                </a:solidFill>
              </a:rPr>
              <a:t> 1</a:t>
            </a:r>
            <a:r>
              <a:rPr lang="id-ID" sz="2400" b="1" dirty="0">
                <a:solidFill>
                  <a:schemeClr val="tx1"/>
                </a:solidFill>
              </a:rPr>
              <a:t> </a:t>
            </a:r>
          </a:p>
          <a:p>
            <a:pPr algn="ctr">
              <a:defRPr/>
            </a:pPr>
            <a:r>
              <a:rPr lang="id-ID" sz="2400" b="1" dirty="0">
                <a:solidFill>
                  <a:schemeClr val="tx1"/>
                </a:solidFill>
              </a:rPr>
              <a:t>PMKS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28600" y="5095875"/>
            <a:ext cx="1600200" cy="17573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id-ID" sz="2400" b="1" dirty="0">
                <a:solidFill>
                  <a:schemeClr val="tx1"/>
                </a:solidFill>
              </a:rPr>
              <a:t>sasaran</a:t>
            </a:r>
            <a:r>
              <a:rPr lang="en-US" sz="2400" b="1" dirty="0">
                <a:solidFill>
                  <a:schemeClr val="tx1"/>
                </a:solidFill>
              </a:rPr>
              <a:t> 2</a:t>
            </a:r>
            <a:r>
              <a:rPr lang="id-ID" sz="2400" b="1" dirty="0">
                <a:solidFill>
                  <a:schemeClr val="tx1"/>
                </a:solidFill>
              </a:rPr>
              <a:t> PSKS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133600" y="658813"/>
            <a:ext cx="1757363" cy="609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/>
              <a:t>Indikator</a:t>
            </a:r>
          </a:p>
        </p:txBody>
      </p:sp>
      <p:sp>
        <p:nvSpPr>
          <p:cNvPr id="10" name="Snip Single Corner Rectangle 9"/>
          <p:cNvSpPr/>
          <p:nvPr/>
        </p:nvSpPr>
        <p:spPr>
          <a:xfrm>
            <a:off x="2133600" y="1487488"/>
            <a:ext cx="2276475" cy="2862262"/>
          </a:xfrm>
          <a:prstGeom prst="snip1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>
              <a:buFontTx/>
              <a:buAutoNum type="arabicPeriod"/>
              <a:defRPr/>
            </a:pPr>
            <a:r>
              <a:rPr lang="en-US" b="1" dirty="0" err="1">
                <a:solidFill>
                  <a:schemeClr val="tx1"/>
                </a:solidFill>
              </a:rPr>
              <a:t>Meningkatnya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pelayanan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terhadap</a:t>
            </a:r>
            <a:r>
              <a:rPr lang="en-US" b="1" dirty="0">
                <a:solidFill>
                  <a:schemeClr val="tx1"/>
                </a:solidFill>
              </a:rPr>
              <a:t> PMKS 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b="1" dirty="0" err="1">
                <a:solidFill>
                  <a:schemeClr val="tx1"/>
                </a:solidFill>
                <a:cs typeface="Times New Roman"/>
              </a:rPr>
              <a:t>Meningkatnya</a:t>
            </a:r>
            <a:r>
              <a:rPr lang="en-US" b="1" dirty="0">
                <a:solidFill>
                  <a:schemeClr val="tx1"/>
                </a:solidFill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cs typeface="Times New Roman"/>
              </a:rPr>
              <a:t>jumlah</a:t>
            </a:r>
            <a:r>
              <a:rPr lang="en-US" b="1" dirty="0">
                <a:solidFill>
                  <a:schemeClr val="tx1"/>
                </a:solidFill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cs typeface="Times New Roman"/>
              </a:rPr>
              <a:t>bantuan</a:t>
            </a:r>
            <a:r>
              <a:rPr lang="en-US" b="1" dirty="0">
                <a:solidFill>
                  <a:schemeClr val="tx1"/>
                </a:solidFill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cs typeface="Times New Roman"/>
              </a:rPr>
              <a:t>untuk</a:t>
            </a:r>
            <a:r>
              <a:rPr lang="en-US" b="1" dirty="0">
                <a:solidFill>
                  <a:schemeClr val="tx1"/>
                </a:solidFill>
                <a:cs typeface="Times New Roman"/>
              </a:rPr>
              <a:t> PMKS</a:t>
            </a:r>
          </a:p>
          <a:p>
            <a:pPr algn="ctr">
              <a:defRPr/>
            </a:pPr>
            <a:endParaRPr lang="id-ID" dirty="0"/>
          </a:p>
        </p:txBody>
      </p:sp>
      <p:sp>
        <p:nvSpPr>
          <p:cNvPr id="11" name="Oval 10"/>
          <p:cNvSpPr/>
          <p:nvPr/>
        </p:nvSpPr>
        <p:spPr>
          <a:xfrm>
            <a:off x="4356100" y="658813"/>
            <a:ext cx="2819400" cy="609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/>
              <a:t>Program / kegiatan</a:t>
            </a:r>
          </a:p>
        </p:txBody>
      </p:sp>
      <p:sp>
        <p:nvSpPr>
          <p:cNvPr id="12" name="Right Arrow Callout 11"/>
          <p:cNvSpPr/>
          <p:nvPr/>
        </p:nvSpPr>
        <p:spPr>
          <a:xfrm>
            <a:off x="4724400" y="1289050"/>
            <a:ext cx="2714625" cy="3060700"/>
          </a:xfrm>
          <a:prstGeom prst="rightArrowCallout">
            <a:avLst>
              <a:gd name="adj1" fmla="val 70598"/>
              <a:gd name="adj2" fmla="val 51331"/>
              <a:gd name="adj3" fmla="val 7339"/>
              <a:gd name="adj4" fmla="val 8552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>
              <a:buFontTx/>
              <a:buAutoNum type="arabicPeriod"/>
              <a:defRPr/>
            </a:pPr>
            <a:endParaRPr lang="id-ID" dirty="0"/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en-US" dirty="0" err="1"/>
              <a:t>Pemberdayaan</a:t>
            </a:r>
            <a:r>
              <a:rPr lang="en-US" dirty="0"/>
              <a:t> </a:t>
            </a:r>
            <a:r>
              <a:rPr lang="en-US" dirty="0" err="1"/>
              <a:t>Kesejahteraan</a:t>
            </a:r>
            <a:r>
              <a:rPr lang="en-US" dirty="0"/>
              <a:t> </a:t>
            </a:r>
            <a:r>
              <a:rPr lang="en-US" dirty="0" err="1"/>
              <a:t>Sosial</a:t>
            </a: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                        </a:t>
            </a:r>
            <a:endParaRPr lang="id-ID" dirty="0"/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id-ID" dirty="0"/>
              <a:t>Rehabilitasi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Pemberdayaan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Kesejahteraan</a:t>
            </a:r>
            <a:r>
              <a:rPr lang="en-US" dirty="0"/>
              <a:t> </a:t>
            </a:r>
            <a:r>
              <a:rPr lang="id-ID" dirty="0"/>
              <a:t>Sosial</a:t>
            </a:r>
            <a:endParaRPr lang="en-US" dirty="0"/>
          </a:p>
          <a:p>
            <a:pPr>
              <a:defRPr/>
            </a:pPr>
            <a:endParaRPr lang="id-ID" dirty="0"/>
          </a:p>
        </p:txBody>
      </p:sp>
      <p:sp>
        <p:nvSpPr>
          <p:cNvPr id="13" name="Oval 12"/>
          <p:cNvSpPr/>
          <p:nvPr/>
        </p:nvSpPr>
        <p:spPr>
          <a:xfrm>
            <a:off x="9296400" y="658813"/>
            <a:ext cx="1990725" cy="609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TARGET </a:t>
            </a:r>
            <a:r>
              <a:rPr lang="id-ID" dirty="0"/>
              <a:t>PMKS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1689100" y="1765300"/>
            <a:ext cx="533400" cy="1698625"/>
          </a:xfrm>
          <a:prstGeom prst="rightArrow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4343400" y="1868488"/>
            <a:ext cx="533400" cy="1698625"/>
          </a:xfrm>
          <a:prstGeom prst="rightArrow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1671638" y="5126038"/>
            <a:ext cx="533400" cy="1697037"/>
          </a:xfrm>
          <a:prstGeom prst="rightArrow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Snip Single Corner Rectangle 16"/>
          <p:cNvSpPr/>
          <p:nvPr/>
        </p:nvSpPr>
        <p:spPr>
          <a:xfrm>
            <a:off x="2133600" y="5033963"/>
            <a:ext cx="1828800" cy="1885950"/>
          </a:xfrm>
          <a:prstGeom prst="snip1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5000"/>
              </a:lnSpc>
              <a:defRPr/>
            </a:pPr>
            <a:endParaRPr lang="id-ID" sz="1400" dirty="0">
              <a:solidFill>
                <a:schemeClr val="tx1"/>
              </a:solidFill>
              <a:latin typeface="Arial Black" pitchFamily="34" charset="0"/>
            </a:endParaRPr>
          </a:p>
          <a:p>
            <a:pPr>
              <a:lnSpc>
                <a:spcPct val="115000"/>
              </a:lnSpc>
              <a:defRPr/>
            </a:pPr>
            <a:r>
              <a:rPr lang="en-US" sz="1400" dirty="0" err="1">
                <a:solidFill>
                  <a:schemeClr val="tx1"/>
                </a:solidFill>
                <a:latin typeface="Arial Black" pitchFamily="34" charset="0"/>
              </a:rPr>
              <a:t>Meningkatnya</a:t>
            </a:r>
            <a:r>
              <a:rPr lang="en-US" sz="14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Black" pitchFamily="34" charset="0"/>
              </a:rPr>
              <a:t>partisipasi</a:t>
            </a:r>
            <a:r>
              <a:rPr lang="en-US" sz="1400" dirty="0">
                <a:solidFill>
                  <a:schemeClr val="tx1"/>
                </a:solidFill>
                <a:latin typeface="Arial Black" pitchFamily="34" charset="0"/>
              </a:rPr>
              <a:t> PSKS  </a:t>
            </a:r>
            <a:r>
              <a:rPr lang="en-US" sz="1400" dirty="0" err="1">
                <a:solidFill>
                  <a:schemeClr val="tx1"/>
                </a:solidFill>
                <a:latin typeface="Arial Black" pitchFamily="34" charset="0"/>
              </a:rPr>
              <a:t>dalam</a:t>
            </a:r>
            <a:r>
              <a:rPr lang="en-US" sz="14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Black" pitchFamily="34" charset="0"/>
              </a:rPr>
              <a:t>penyelenggaraan</a:t>
            </a:r>
            <a:r>
              <a:rPr lang="en-US" sz="1400" dirty="0">
                <a:solidFill>
                  <a:schemeClr val="tx1"/>
                </a:solidFill>
                <a:latin typeface="Arial Black" pitchFamily="34" charset="0"/>
              </a:rPr>
              <a:t>  </a:t>
            </a:r>
            <a:r>
              <a:rPr lang="en-US" sz="1400" dirty="0" err="1">
                <a:solidFill>
                  <a:schemeClr val="tx1"/>
                </a:solidFill>
                <a:latin typeface="Arial Black" pitchFamily="34" charset="0"/>
              </a:rPr>
              <a:t>Kesejahteraan</a:t>
            </a:r>
            <a:r>
              <a:rPr lang="en-US" sz="14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Black" pitchFamily="34" charset="0"/>
              </a:rPr>
              <a:t>Sosial</a:t>
            </a:r>
            <a:endParaRPr lang="en-US" sz="1400" dirty="0">
              <a:solidFill>
                <a:schemeClr val="tx1"/>
              </a:solidFill>
              <a:latin typeface="Arial Black" pitchFamily="34" charset="0"/>
              <a:cs typeface="Times New Roman"/>
            </a:endParaRPr>
          </a:p>
          <a:p>
            <a:pPr algn="ctr">
              <a:defRPr/>
            </a:pPr>
            <a:endParaRPr lang="id-ID" dirty="0"/>
          </a:p>
        </p:txBody>
      </p:sp>
      <p:sp>
        <p:nvSpPr>
          <p:cNvPr id="18" name="Right Arrow 17"/>
          <p:cNvSpPr/>
          <p:nvPr/>
        </p:nvSpPr>
        <p:spPr>
          <a:xfrm>
            <a:off x="3962400" y="5126038"/>
            <a:ext cx="533400" cy="1697037"/>
          </a:xfrm>
          <a:prstGeom prst="rightArrow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ight Arrow Callout 18"/>
          <p:cNvSpPr/>
          <p:nvPr/>
        </p:nvSpPr>
        <p:spPr>
          <a:xfrm>
            <a:off x="4572000" y="5224463"/>
            <a:ext cx="2755900" cy="1758950"/>
          </a:xfrm>
          <a:prstGeom prst="rightArrowCallout">
            <a:avLst>
              <a:gd name="adj1" fmla="val 69568"/>
              <a:gd name="adj2" fmla="val 51331"/>
              <a:gd name="adj3" fmla="val 10550"/>
              <a:gd name="adj4" fmla="val 8552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id-ID" dirty="0">
              <a:latin typeface="+mj-lt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dirty="0" err="1">
                <a:latin typeface="+mj-lt"/>
                <a:cs typeface="Arial" panose="020B0604020202020204" pitchFamily="34" charset="0"/>
              </a:rPr>
              <a:t>Peningkatan</a:t>
            </a:r>
            <a:r>
              <a:rPr lang="en-US" dirty="0">
                <a:latin typeface="+mj-lt"/>
                <a:cs typeface="Arial" panose="020B0604020202020204" pitchFamily="34" charset="0"/>
              </a:rPr>
              <a:t> </a:t>
            </a:r>
            <a:r>
              <a:rPr lang="en-US" dirty="0" err="1">
                <a:latin typeface="+mj-lt"/>
                <a:cs typeface="Arial" panose="020B0604020202020204" pitchFamily="34" charset="0"/>
              </a:rPr>
              <a:t>Kapasitas</a:t>
            </a:r>
            <a:r>
              <a:rPr lang="en-US" dirty="0">
                <a:latin typeface="+mj-lt"/>
                <a:cs typeface="Arial" panose="020B0604020202020204" pitchFamily="34" charset="0"/>
              </a:rPr>
              <a:t> </a:t>
            </a:r>
            <a:r>
              <a:rPr lang="en-US" dirty="0" err="1">
                <a:latin typeface="+mj-lt"/>
                <a:cs typeface="Arial" panose="020B0604020202020204" pitchFamily="34" charset="0"/>
              </a:rPr>
              <a:t>Kelembagaan</a:t>
            </a:r>
            <a:r>
              <a:rPr lang="en-US" dirty="0">
                <a:latin typeface="+mj-lt"/>
                <a:cs typeface="Arial" panose="020B0604020202020204" pitchFamily="34" charset="0"/>
              </a:rPr>
              <a:t> </a:t>
            </a:r>
            <a:r>
              <a:rPr lang="en-US" dirty="0" err="1">
                <a:latin typeface="+mj-lt"/>
                <a:cs typeface="Arial" panose="020B0604020202020204" pitchFamily="34" charset="0"/>
              </a:rPr>
              <a:t>dan</a:t>
            </a:r>
            <a:r>
              <a:rPr lang="en-US" dirty="0">
                <a:latin typeface="+mj-lt"/>
                <a:cs typeface="Arial" panose="020B0604020202020204" pitchFamily="34" charset="0"/>
              </a:rPr>
              <a:t> </a:t>
            </a:r>
            <a:r>
              <a:rPr lang="en-US" dirty="0" err="1">
                <a:latin typeface="+mj-lt"/>
                <a:cs typeface="Arial" panose="020B0604020202020204" pitchFamily="34" charset="0"/>
              </a:rPr>
              <a:t>Penanganan</a:t>
            </a:r>
            <a:r>
              <a:rPr lang="en-US" dirty="0">
                <a:latin typeface="+mj-lt"/>
                <a:cs typeface="Arial" panose="020B0604020202020204" pitchFamily="34" charset="0"/>
              </a:rPr>
              <a:t> </a:t>
            </a:r>
            <a:r>
              <a:rPr lang="en-US" dirty="0" err="1">
                <a:latin typeface="+mj-lt"/>
                <a:cs typeface="Arial" panose="020B0604020202020204" pitchFamily="34" charset="0"/>
              </a:rPr>
              <a:t>Masalah</a:t>
            </a:r>
            <a:r>
              <a:rPr lang="en-US" dirty="0">
                <a:latin typeface="+mj-lt"/>
                <a:cs typeface="Arial" panose="020B0604020202020204" pitchFamily="34" charset="0"/>
              </a:rPr>
              <a:t> </a:t>
            </a:r>
            <a:r>
              <a:rPr lang="en-US" dirty="0" err="1">
                <a:latin typeface="+mj-lt"/>
                <a:cs typeface="Arial" panose="020B0604020202020204" pitchFamily="34" charset="0"/>
              </a:rPr>
              <a:t>Kesejahteraan</a:t>
            </a:r>
            <a:r>
              <a:rPr lang="en-US" dirty="0">
                <a:latin typeface="+mj-lt"/>
                <a:cs typeface="Arial" panose="020B0604020202020204" pitchFamily="34" charset="0"/>
              </a:rPr>
              <a:t> </a:t>
            </a:r>
            <a:r>
              <a:rPr lang="en-US" dirty="0" err="1">
                <a:latin typeface="+mj-lt"/>
                <a:cs typeface="Arial" panose="020B0604020202020204" pitchFamily="34" charset="0"/>
              </a:rPr>
              <a:t>Sosial</a:t>
            </a:r>
            <a:r>
              <a:rPr lang="en-US" dirty="0">
                <a:latin typeface="+mj-lt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en-US" dirty="0">
              <a:latin typeface="+mj-lt"/>
              <a:ea typeface="Times New Roman"/>
              <a:cs typeface="Arial" panose="020B0604020202020204" pitchFamily="34" charset="0"/>
            </a:endParaRPr>
          </a:p>
          <a:p>
            <a:pPr marL="342900" indent="-342900">
              <a:buFontTx/>
              <a:buAutoNum type="arabicPeriod"/>
              <a:defRPr/>
            </a:pPr>
            <a:endParaRPr lang="id-ID" dirty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8878888" y="1573213"/>
          <a:ext cx="2627312" cy="685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27312"/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1.586 orang (100%)</a:t>
                      </a:r>
                    </a:p>
                  </a:txBody>
                  <a:tcPr marL="91412" marR="91412" marT="45700" marB="45700"/>
                </a:tc>
              </a:tr>
            </a:tbl>
          </a:graphicData>
        </a:graphic>
      </p:graphicFrame>
      <p:sp>
        <p:nvSpPr>
          <p:cNvPr id="28" name="Right Arrow 27"/>
          <p:cNvSpPr/>
          <p:nvPr/>
        </p:nvSpPr>
        <p:spPr>
          <a:xfrm>
            <a:off x="7223125" y="5973763"/>
            <a:ext cx="1692275" cy="17145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8915400" y="2944813"/>
          <a:ext cx="2627313" cy="685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27313"/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940 orang (100%)</a:t>
                      </a:r>
                    </a:p>
                  </a:txBody>
                  <a:tcPr marL="91412" marR="91412" marT="45700" marB="45700"/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8955088" y="5459413"/>
          <a:ext cx="2627312" cy="118903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27312"/>
              </a:tblGrid>
              <a:tr h="118903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12 </a:t>
                      </a: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</a:rPr>
                        <a:t>kegiatan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</a:rPr>
                        <a:t>yg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</a:rPr>
                        <a:t>disosialisasikan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(100%)</a:t>
                      </a:r>
                    </a:p>
                  </a:txBody>
                  <a:tcPr marL="91412" marR="91412" marT="45670" marB="45670"/>
                </a:tc>
              </a:tr>
            </a:tbl>
          </a:graphicData>
        </a:graphic>
      </p:graphicFrame>
      <p:sp>
        <p:nvSpPr>
          <p:cNvPr id="34" name="Right Arrow 33"/>
          <p:cNvSpPr/>
          <p:nvPr/>
        </p:nvSpPr>
        <p:spPr>
          <a:xfrm>
            <a:off x="7315200" y="1801813"/>
            <a:ext cx="1584325" cy="17145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35" name="Right Arrow 34"/>
          <p:cNvSpPr/>
          <p:nvPr/>
        </p:nvSpPr>
        <p:spPr>
          <a:xfrm>
            <a:off x="7315200" y="3173413"/>
            <a:ext cx="1619250" cy="17145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36" name="Oval 35"/>
          <p:cNvSpPr/>
          <p:nvPr/>
        </p:nvSpPr>
        <p:spPr>
          <a:xfrm>
            <a:off x="9144000" y="4621213"/>
            <a:ext cx="1990725" cy="609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TARGET </a:t>
            </a:r>
            <a:r>
              <a:rPr lang="id-ID" dirty="0"/>
              <a:t>P</a:t>
            </a:r>
            <a:r>
              <a:rPr lang="en-US" dirty="0"/>
              <a:t>S</a:t>
            </a:r>
            <a:r>
              <a:rPr lang="id-ID" dirty="0"/>
              <a:t>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9EA54B4-8A41-4BE6-8BC0-72CAB98E0FDF}" type="slidenum">
              <a:rPr lang="en-US">
                <a:solidFill>
                  <a:srgbClr val="898989"/>
                </a:solidFill>
              </a:rPr>
              <a:pPr/>
              <a:t>12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1281113"/>
            <a:ext cx="1600200" cy="2667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d-ID" sz="2400" b="1" dirty="0">
                <a:solidFill>
                  <a:schemeClr val="tx1"/>
                </a:solidFill>
              </a:rPr>
              <a:t>Sasaran</a:t>
            </a:r>
            <a:r>
              <a:rPr lang="en-US" sz="2400" b="1" dirty="0">
                <a:solidFill>
                  <a:schemeClr val="tx1"/>
                </a:solidFill>
              </a:rPr>
              <a:t> 1</a:t>
            </a:r>
            <a:r>
              <a:rPr lang="id-ID" sz="2400" b="1" dirty="0">
                <a:solidFill>
                  <a:schemeClr val="tx1"/>
                </a:solidFill>
              </a:rPr>
              <a:t> </a:t>
            </a:r>
          </a:p>
          <a:p>
            <a:pPr algn="ctr">
              <a:defRPr/>
            </a:pPr>
            <a:r>
              <a:rPr lang="id-ID" sz="2400" b="1" dirty="0">
                <a:solidFill>
                  <a:schemeClr val="tx1"/>
                </a:solidFill>
              </a:rPr>
              <a:t>PMKS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28600" y="5095875"/>
            <a:ext cx="1600200" cy="17573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id-ID" sz="2400" b="1" dirty="0">
                <a:solidFill>
                  <a:schemeClr val="tx1"/>
                </a:solidFill>
              </a:rPr>
              <a:t>sasaran</a:t>
            </a:r>
            <a:r>
              <a:rPr lang="en-US" sz="2400" b="1" dirty="0">
                <a:solidFill>
                  <a:schemeClr val="tx1"/>
                </a:solidFill>
              </a:rPr>
              <a:t> 2</a:t>
            </a:r>
            <a:r>
              <a:rPr lang="id-ID" sz="2400" b="1" dirty="0">
                <a:solidFill>
                  <a:schemeClr val="tx1"/>
                </a:solidFill>
              </a:rPr>
              <a:t> PSKS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Snip Single Corner Rectangle 6"/>
          <p:cNvSpPr/>
          <p:nvPr/>
        </p:nvSpPr>
        <p:spPr>
          <a:xfrm>
            <a:off x="2133600" y="1487488"/>
            <a:ext cx="1828800" cy="2247900"/>
          </a:xfrm>
          <a:prstGeom prst="snip1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id-ID" b="1" dirty="0">
                <a:solidFill>
                  <a:schemeClr val="tx1"/>
                </a:solidFill>
              </a:rPr>
              <a:t>Terpenuhi kebutuhan dasar dan meningkatnya </a:t>
            </a:r>
            <a:r>
              <a:rPr lang="en-US" b="1" dirty="0" err="1">
                <a:solidFill>
                  <a:schemeClr val="tx1"/>
                </a:solidFill>
              </a:rPr>
              <a:t>Kesejahteraan</a:t>
            </a:r>
            <a:r>
              <a:rPr lang="id-ID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PMKS</a:t>
            </a:r>
            <a:endParaRPr lang="en-US" b="1" dirty="0">
              <a:solidFill>
                <a:schemeClr val="tx1"/>
              </a:solidFill>
              <a:cs typeface="Times New Roman"/>
            </a:endParaRPr>
          </a:p>
          <a:p>
            <a:pPr algn="ctr">
              <a:defRPr/>
            </a:pPr>
            <a:endParaRPr lang="id-ID" dirty="0"/>
          </a:p>
        </p:txBody>
      </p:sp>
      <p:sp>
        <p:nvSpPr>
          <p:cNvPr id="8" name="Snip Single Corner Rectangle 7"/>
          <p:cNvSpPr/>
          <p:nvPr/>
        </p:nvSpPr>
        <p:spPr>
          <a:xfrm>
            <a:off x="2133600" y="5033963"/>
            <a:ext cx="1828800" cy="1885950"/>
          </a:xfrm>
          <a:prstGeom prst="snip1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5000"/>
              </a:lnSpc>
              <a:defRPr/>
            </a:pPr>
            <a:endParaRPr lang="id-ID" sz="1400" dirty="0">
              <a:solidFill>
                <a:schemeClr val="tx1"/>
              </a:solidFill>
              <a:latin typeface="Arial Black" pitchFamily="34" charset="0"/>
            </a:endParaRPr>
          </a:p>
          <a:p>
            <a:pPr>
              <a:lnSpc>
                <a:spcPct val="115000"/>
              </a:lnSpc>
              <a:defRPr/>
            </a:pPr>
            <a:r>
              <a:rPr lang="en-US" sz="1400" dirty="0" err="1">
                <a:solidFill>
                  <a:schemeClr val="tx1"/>
                </a:solidFill>
                <a:latin typeface="Arial Black" pitchFamily="34" charset="0"/>
              </a:rPr>
              <a:t>Meningkatnya</a:t>
            </a:r>
            <a:r>
              <a:rPr lang="en-US" sz="14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Black" pitchFamily="34" charset="0"/>
              </a:rPr>
              <a:t>partisipasi</a:t>
            </a:r>
            <a:r>
              <a:rPr lang="en-US" sz="1400" dirty="0">
                <a:solidFill>
                  <a:schemeClr val="tx1"/>
                </a:solidFill>
                <a:latin typeface="Arial Black" pitchFamily="34" charset="0"/>
              </a:rPr>
              <a:t> PSKS  </a:t>
            </a:r>
            <a:r>
              <a:rPr lang="en-US" sz="1400" dirty="0" err="1">
                <a:solidFill>
                  <a:schemeClr val="tx1"/>
                </a:solidFill>
                <a:latin typeface="Arial Black" pitchFamily="34" charset="0"/>
              </a:rPr>
              <a:t>dalam</a:t>
            </a:r>
            <a:r>
              <a:rPr lang="en-US" sz="14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Black" pitchFamily="34" charset="0"/>
              </a:rPr>
              <a:t>penyelenggaraan</a:t>
            </a:r>
            <a:r>
              <a:rPr lang="en-US" sz="1400" dirty="0">
                <a:solidFill>
                  <a:schemeClr val="tx1"/>
                </a:solidFill>
                <a:latin typeface="Arial Black" pitchFamily="34" charset="0"/>
              </a:rPr>
              <a:t>  </a:t>
            </a:r>
            <a:r>
              <a:rPr lang="en-US" sz="1400" dirty="0" err="1">
                <a:solidFill>
                  <a:schemeClr val="tx1"/>
                </a:solidFill>
                <a:latin typeface="Arial Black" pitchFamily="34" charset="0"/>
              </a:rPr>
              <a:t>Kesejahteraan</a:t>
            </a:r>
            <a:r>
              <a:rPr lang="en-US" sz="140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 Black" pitchFamily="34" charset="0"/>
              </a:rPr>
              <a:t>Sosial</a:t>
            </a:r>
            <a:endParaRPr lang="en-US" sz="1400" dirty="0">
              <a:solidFill>
                <a:schemeClr val="tx1"/>
              </a:solidFill>
              <a:latin typeface="Arial Black" pitchFamily="34" charset="0"/>
              <a:cs typeface="Times New Roman"/>
            </a:endParaRPr>
          </a:p>
          <a:p>
            <a:pPr algn="ctr">
              <a:defRPr/>
            </a:pPr>
            <a:endParaRPr lang="id-ID" dirty="0"/>
          </a:p>
        </p:txBody>
      </p:sp>
      <p:sp>
        <p:nvSpPr>
          <p:cNvPr id="10" name="Right Arrow Callout 9"/>
          <p:cNvSpPr/>
          <p:nvPr/>
        </p:nvSpPr>
        <p:spPr>
          <a:xfrm>
            <a:off x="4419600" y="1289050"/>
            <a:ext cx="3019425" cy="3060700"/>
          </a:xfrm>
          <a:prstGeom prst="rightArrowCallout">
            <a:avLst>
              <a:gd name="adj1" fmla="val 70598"/>
              <a:gd name="adj2" fmla="val 51331"/>
              <a:gd name="adj3" fmla="val 7339"/>
              <a:gd name="adj4" fmla="val 8552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>
              <a:buFontTx/>
              <a:buAutoNum type="arabicPeriod"/>
              <a:defRPr/>
            </a:pPr>
            <a:endParaRPr lang="id-ID" dirty="0"/>
          </a:p>
          <a:p>
            <a:pPr marL="342900" indent="-342900">
              <a:buFontTx/>
              <a:buAutoNum type="arabicPeriod"/>
              <a:defRPr/>
            </a:pPr>
            <a:endParaRPr lang="id-ID" dirty="0"/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id-ID" dirty="0"/>
              <a:t>Bantuan &amp; Perlindungan Sosial</a:t>
            </a:r>
            <a:endParaRPr lang="en-US" dirty="0"/>
          </a:p>
          <a:p>
            <a:pPr>
              <a:defRPr/>
            </a:pPr>
            <a:r>
              <a:rPr lang="en-US" dirty="0"/>
              <a:t>                        </a:t>
            </a:r>
            <a:endParaRPr lang="id-ID" dirty="0"/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id-ID" dirty="0"/>
              <a:t>Pelayanan &amp; Rehabilitasi Sosial</a:t>
            </a:r>
            <a:endParaRPr lang="en-US" dirty="0"/>
          </a:p>
          <a:p>
            <a:pPr marL="342900" indent="-342900">
              <a:buFont typeface="Wingdings" pitchFamily="2" charset="2"/>
              <a:buChar char="Ø"/>
              <a:defRPr/>
            </a:pPr>
            <a:endParaRPr lang="id-ID" dirty="0"/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id-ID" dirty="0"/>
              <a:t>Peningkatan Pelayanan &amp; </a:t>
            </a:r>
            <a:r>
              <a:rPr lang="en-US" dirty="0" err="1"/>
              <a:t>Pemberdayaan</a:t>
            </a:r>
            <a:r>
              <a:rPr lang="en-US" dirty="0"/>
              <a:t> Fakir </a:t>
            </a:r>
            <a:r>
              <a:rPr lang="en-US" dirty="0" err="1"/>
              <a:t>Miskin</a:t>
            </a:r>
            <a:endParaRPr lang="id-ID" dirty="0"/>
          </a:p>
          <a:p>
            <a:pPr marL="342900" indent="-342900">
              <a:buFontTx/>
              <a:buAutoNum type="arabicPeriod"/>
              <a:defRPr/>
            </a:pPr>
            <a:endParaRPr lang="id-ID" dirty="0"/>
          </a:p>
        </p:txBody>
      </p:sp>
      <p:sp>
        <p:nvSpPr>
          <p:cNvPr id="11" name="Right Arrow 10"/>
          <p:cNvSpPr/>
          <p:nvPr/>
        </p:nvSpPr>
        <p:spPr>
          <a:xfrm>
            <a:off x="3876675" y="1868488"/>
            <a:ext cx="533400" cy="1698625"/>
          </a:xfrm>
          <a:prstGeom prst="rightArrow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3962400" y="5126038"/>
            <a:ext cx="533400" cy="1697037"/>
          </a:xfrm>
          <a:prstGeom prst="rightArrow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ight Arrow Callout 12"/>
          <p:cNvSpPr/>
          <p:nvPr/>
        </p:nvSpPr>
        <p:spPr>
          <a:xfrm>
            <a:off x="4572000" y="5224463"/>
            <a:ext cx="2755900" cy="1758950"/>
          </a:xfrm>
          <a:prstGeom prst="rightArrowCallout">
            <a:avLst>
              <a:gd name="adj1" fmla="val 69568"/>
              <a:gd name="adj2" fmla="val 51331"/>
              <a:gd name="adj3" fmla="val 10550"/>
              <a:gd name="adj4" fmla="val 8552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id-ID" dirty="0">
              <a:latin typeface="+mj-lt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dirty="0" err="1">
                <a:latin typeface="+mj-lt"/>
                <a:cs typeface="Arial" panose="020B0604020202020204" pitchFamily="34" charset="0"/>
              </a:rPr>
              <a:t>Peningkatan</a:t>
            </a:r>
            <a:r>
              <a:rPr lang="en-US" dirty="0">
                <a:latin typeface="+mj-lt"/>
                <a:cs typeface="Arial" panose="020B0604020202020204" pitchFamily="34" charset="0"/>
              </a:rPr>
              <a:t> </a:t>
            </a:r>
            <a:r>
              <a:rPr lang="en-US" dirty="0" err="1">
                <a:latin typeface="+mj-lt"/>
                <a:cs typeface="Arial" panose="020B0604020202020204" pitchFamily="34" charset="0"/>
              </a:rPr>
              <a:t>Kapasitas</a:t>
            </a:r>
            <a:r>
              <a:rPr lang="en-US" dirty="0">
                <a:latin typeface="+mj-lt"/>
                <a:cs typeface="Arial" panose="020B0604020202020204" pitchFamily="34" charset="0"/>
              </a:rPr>
              <a:t> </a:t>
            </a:r>
            <a:r>
              <a:rPr lang="en-US" dirty="0" err="1">
                <a:latin typeface="+mj-lt"/>
                <a:cs typeface="Arial" panose="020B0604020202020204" pitchFamily="34" charset="0"/>
              </a:rPr>
              <a:t>Kelembagaan</a:t>
            </a:r>
            <a:r>
              <a:rPr lang="en-US" dirty="0">
                <a:latin typeface="+mj-lt"/>
                <a:cs typeface="Arial" panose="020B0604020202020204" pitchFamily="34" charset="0"/>
              </a:rPr>
              <a:t> </a:t>
            </a:r>
            <a:r>
              <a:rPr lang="en-US" dirty="0" err="1">
                <a:latin typeface="+mj-lt"/>
                <a:cs typeface="Arial" panose="020B0604020202020204" pitchFamily="34" charset="0"/>
              </a:rPr>
              <a:t>Sosial</a:t>
            </a:r>
            <a:endParaRPr lang="en-US" dirty="0">
              <a:latin typeface="+mj-lt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endParaRPr lang="en-US" dirty="0">
              <a:latin typeface="+mj-lt"/>
              <a:ea typeface="Times New Roman"/>
              <a:cs typeface="Arial" panose="020B0604020202020204" pitchFamily="34" charset="0"/>
            </a:endParaRPr>
          </a:p>
          <a:p>
            <a:pPr marL="342900" indent="-342900">
              <a:buFontTx/>
              <a:buAutoNum type="arabicPeriod"/>
              <a:defRPr/>
            </a:pPr>
            <a:endParaRPr lang="id-ID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56100" y="658813"/>
            <a:ext cx="2819400" cy="609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/>
              <a:t>Program / kegiatan</a:t>
            </a:r>
          </a:p>
        </p:txBody>
      </p:sp>
      <p:sp>
        <p:nvSpPr>
          <p:cNvPr id="15" name="Oval 14"/>
          <p:cNvSpPr/>
          <p:nvPr/>
        </p:nvSpPr>
        <p:spPr>
          <a:xfrm>
            <a:off x="2133600" y="658813"/>
            <a:ext cx="1757363" cy="609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/>
              <a:t>Indikator</a:t>
            </a:r>
          </a:p>
        </p:txBody>
      </p:sp>
      <p:sp>
        <p:nvSpPr>
          <p:cNvPr id="16" name="Oval 15"/>
          <p:cNvSpPr/>
          <p:nvPr/>
        </p:nvSpPr>
        <p:spPr>
          <a:xfrm>
            <a:off x="382588" y="668338"/>
            <a:ext cx="1393825" cy="609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dirty="0"/>
              <a:t>Sasaran</a:t>
            </a:r>
          </a:p>
        </p:txBody>
      </p:sp>
      <p:sp>
        <p:nvSpPr>
          <p:cNvPr id="49" name="Oval 48"/>
          <p:cNvSpPr/>
          <p:nvPr/>
        </p:nvSpPr>
        <p:spPr>
          <a:xfrm>
            <a:off x="9296400" y="658813"/>
            <a:ext cx="1990725" cy="609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TARGET </a:t>
            </a:r>
            <a:r>
              <a:rPr lang="id-ID" dirty="0"/>
              <a:t>PMKS</a:t>
            </a:r>
          </a:p>
        </p:txBody>
      </p:sp>
      <p:sp>
        <p:nvSpPr>
          <p:cNvPr id="50" name="Oval 49"/>
          <p:cNvSpPr/>
          <p:nvPr/>
        </p:nvSpPr>
        <p:spPr>
          <a:xfrm>
            <a:off x="9525000" y="4926013"/>
            <a:ext cx="1914525" cy="609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TARGET </a:t>
            </a:r>
            <a:r>
              <a:rPr lang="id-ID" dirty="0"/>
              <a:t>PSKS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311911" y="30554"/>
            <a:ext cx="573105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id-ID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RENCANA KERJA TAHUN 201</a:t>
            </a:r>
            <a:r>
              <a:rPr lang="en-US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7</a:t>
            </a:r>
            <a:r>
              <a:rPr lang="id-ID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endParaRPr lang="en-US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1689100" y="1765300"/>
            <a:ext cx="533400" cy="1698625"/>
          </a:xfrm>
          <a:prstGeom prst="rightArrow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671638" y="5126038"/>
            <a:ext cx="533400" cy="1697037"/>
          </a:xfrm>
          <a:prstGeom prst="rightArrow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57" name="Table 56"/>
          <p:cNvGraphicFramePr>
            <a:graphicFrameLocks noGrp="1"/>
          </p:cNvGraphicFramePr>
          <p:nvPr/>
        </p:nvGraphicFramePr>
        <p:xfrm>
          <a:off x="9031288" y="3478213"/>
          <a:ext cx="2627312" cy="685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27312"/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91412" marR="91412" marT="45700" marB="45700"/>
                </a:tc>
              </a:tr>
            </a:tbl>
          </a:graphicData>
        </a:graphic>
      </p:graphicFrame>
      <p:graphicFrame>
        <p:nvGraphicFramePr>
          <p:cNvPr id="58" name="Table 57"/>
          <p:cNvGraphicFramePr>
            <a:graphicFrameLocks noGrp="1"/>
          </p:cNvGraphicFramePr>
          <p:nvPr/>
        </p:nvGraphicFramePr>
        <p:xfrm>
          <a:off x="9067800" y="5688013"/>
          <a:ext cx="2627313" cy="685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27313"/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91412" marR="91412" marT="45700" marB="45700"/>
                </a:tc>
              </a:tr>
            </a:tbl>
          </a:graphicData>
        </a:graphic>
      </p:graphicFrame>
      <p:graphicFrame>
        <p:nvGraphicFramePr>
          <p:cNvPr id="59" name="Table 58"/>
          <p:cNvGraphicFramePr>
            <a:graphicFrameLocks noGrp="1"/>
          </p:cNvGraphicFramePr>
          <p:nvPr/>
        </p:nvGraphicFramePr>
        <p:xfrm>
          <a:off x="8991600" y="2335213"/>
          <a:ext cx="2627313" cy="685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27313"/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91412" marR="91412" marT="45700" marB="45700"/>
                </a:tc>
              </a:tr>
            </a:tbl>
          </a:graphicData>
        </a:graphic>
      </p:graphicFrame>
      <p:graphicFrame>
        <p:nvGraphicFramePr>
          <p:cNvPr id="60" name="Table 59"/>
          <p:cNvGraphicFramePr>
            <a:graphicFrameLocks noGrp="1"/>
          </p:cNvGraphicFramePr>
          <p:nvPr/>
        </p:nvGraphicFramePr>
        <p:xfrm>
          <a:off x="8991600" y="1420813"/>
          <a:ext cx="2627313" cy="685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27313"/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100 %</a:t>
                      </a:r>
                    </a:p>
                  </a:txBody>
                  <a:tcPr marL="91412" marR="91412" marT="45700" marB="45700"/>
                </a:tc>
              </a:tr>
            </a:tbl>
          </a:graphicData>
        </a:graphic>
      </p:graphicFrame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E939A2F-05B3-4D7B-847A-55F6724FAE55}" type="slidenum">
              <a:rPr lang="en-US">
                <a:solidFill>
                  <a:srgbClr val="898989"/>
                </a:solidFill>
              </a:rPr>
              <a:pPr/>
              <a:t>13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14339" name="Title 1"/>
          <p:cNvSpPr txBox="1">
            <a:spLocks/>
          </p:cNvSpPr>
          <p:nvPr/>
        </p:nvSpPr>
        <p:spPr bwMode="auto">
          <a:xfrm>
            <a:off x="1143000" y="506413"/>
            <a:ext cx="95091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10172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110172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110172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110172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110172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1101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1101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1101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1101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sz="5300">
                <a:solidFill>
                  <a:schemeClr val="bg1"/>
                </a:solidFill>
                <a:latin typeface="Calibri" panose="020F0502020204030204" pitchFamily="34" charset="0"/>
              </a:rPr>
              <a:t>CAPAIAN KINERJA &amp; ANGGARAN  </a:t>
            </a:r>
            <a:br>
              <a:rPr lang="en-US" sz="5300">
                <a:solidFill>
                  <a:schemeClr val="bg1"/>
                </a:solidFill>
                <a:latin typeface="Calibri" panose="020F0502020204030204" pitchFamily="34" charset="0"/>
              </a:rPr>
            </a:br>
            <a:endParaRPr lang="en-US" sz="5300">
              <a:solidFill>
                <a:schemeClr val="bg1"/>
              </a:solidFill>
              <a:latin typeface="Brush Script MT" pitchFamily="66" charset="0"/>
            </a:endParaRPr>
          </a:p>
        </p:txBody>
      </p:sp>
      <p:pic>
        <p:nvPicPr>
          <p:cNvPr id="14340" name="Picture 1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1344613"/>
            <a:ext cx="103632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310313" y="6376988"/>
            <a:ext cx="5151437" cy="9874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269" tIns="55135" rIns="110269" bIns="55135" anchor="b"/>
          <a:lstStyle>
            <a:lvl1pPr algn="l" defTabSz="914342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5300" dirty="0">
                <a:solidFill>
                  <a:srgbClr val="FFFF00"/>
                </a:solidFill>
              </a:rPr>
              <a:t>CAPAIAN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04800" y="1344613"/>
          <a:ext cx="8343900" cy="30464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4026"/>
                <a:gridCol w="3088725"/>
                <a:gridCol w="1093805"/>
                <a:gridCol w="1150991"/>
                <a:gridCol w="1046353"/>
              </a:tblGrid>
              <a:tr h="10484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Sasaran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Indikator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Target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Realisasi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%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Capaian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978958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effectLst/>
                        </a:rPr>
                        <a:t>Meningkatnya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</a:rPr>
                        <a:t>Kesejahteraan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d-ID" sz="1800" b="0" dirty="0" smtClean="0">
                          <a:solidFill>
                            <a:schemeClr val="tx1"/>
                          </a:solidFill>
                          <a:effectLst/>
                        </a:rPr>
                        <a:t>PMKS</a:t>
                      </a:r>
                      <a:endParaRPr lang="en-US" sz="32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>
                    <a:lnL w="12700" cmpd="sng"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id-ID" sz="1400" dirty="0" smtClean="0">
                          <a:solidFill>
                            <a:schemeClr val="tx1"/>
                          </a:solidFill>
                          <a:effectLst/>
                        </a:rPr>
                        <a:t>PEMBERDAYAAN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KESEJAHTERAAN </a:t>
                      </a:r>
                      <a:r>
                        <a:rPr lang="id-ID" sz="1400" dirty="0" smtClean="0">
                          <a:solidFill>
                            <a:schemeClr val="tx1"/>
                          </a:solidFill>
                          <a:effectLst/>
                        </a:rPr>
                        <a:t>SOSIAL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1.586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2.820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</a:rPr>
                        <a:t>177,8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%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0190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15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id-ID" sz="1400" dirty="0" smtClean="0">
                          <a:solidFill>
                            <a:schemeClr val="tx1"/>
                          </a:solidFill>
                          <a:effectLst/>
                        </a:rPr>
                        <a:t>REHABILITASI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DAN PEMBERDAYAAN MASALAH KESEJAHTERAAN S</a:t>
                      </a:r>
                      <a:r>
                        <a:rPr lang="id-ID" sz="1400" dirty="0" smtClean="0">
                          <a:solidFill>
                            <a:schemeClr val="tx1"/>
                          </a:solidFill>
                          <a:effectLst/>
                        </a:rPr>
                        <a:t>OSIAL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</a:rPr>
                        <a:t>940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2.549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271,1%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 bwMode="auto">
          <a:xfrm>
            <a:off x="304800" y="755767"/>
            <a:ext cx="2514600" cy="457415"/>
          </a:xfrm>
          <a:prstGeom prst="roundRect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14300" dist="114300" dir="5400000" rotWithShape="0">
              <a:srgbClr val="000000">
                <a:alpha val="70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Candara" pitchFamily="34" charset="0"/>
              </a:rPr>
              <a:t>SASARAN</a:t>
            </a:r>
            <a:r>
              <a:rPr lang="id-ID" b="1" dirty="0">
                <a:solidFill>
                  <a:schemeClr val="tx1"/>
                </a:solidFill>
                <a:latin typeface="Candara" pitchFamily="34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Candara" pitchFamily="34" charset="0"/>
              </a:rPr>
              <a:t> 1</a:t>
            </a:r>
          </a:p>
        </p:txBody>
      </p:sp>
      <p:pic>
        <p:nvPicPr>
          <p:cNvPr id="15391" name="Picture 7" descr="D:\Documents\korban-pasung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0" y="2279650"/>
            <a:ext cx="2209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2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0" y="1212850"/>
            <a:ext cx="2209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3" name="Picture 16" descr="P1010116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0" y="3325813"/>
            <a:ext cx="220980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3260885" y="181709"/>
            <a:ext cx="4541628" cy="400110"/>
          </a:xfrm>
          <a:prstGeom prst="rect">
            <a:avLst/>
          </a:prstGeom>
          <a:solidFill>
            <a:srgbClr val="FFCC00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CAPAIAN KINERJA </a:t>
            </a:r>
            <a:r>
              <a:rPr lang="id-ID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TAHUN 201</a:t>
            </a:r>
            <a:r>
              <a:rPr lang="en-US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6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1125" y="4687888"/>
            <a:ext cx="6442075" cy="171608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400" b="1" u="sng" dirty="0">
                <a:solidFill>
                  <a:schemeClr val="bg1"/>
                </a:solidFill>
                <a:latin typeface="Arial Narrow" pitchFamily="34" charset="0"/>
              </a:rPr>
              <a:t>UPAYA PENCAPAIAN KINERJA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:</a:t>
            </a:r>
          </a:p>
          <a:p>
            <a:pPr marL="177800" indent="-177800">
              <a:buFontTx/>
              <a:buAutoNum type="arabicParenR"/>
              <a:defRPr/>
            </a:pP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Penguatan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peran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pendamping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dan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pilar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sosial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di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lapangan</a:t>
            </a:r>
            <a:endParaRPr lang="en-US" sz="1400" b="1" dirty="0">
              <a:solidFill>
                <a:schemeClr val="bg1"/>
              </a:solidFill>
              <a:latin typeface="Arial Narrow" pitchFamily="34" charset="0"/>
            </a:endParaRPr>
          </a:p>
          <a:p>
            <a:pPr marL="177800" indent="-177800">
              <a:buFontTx/>
              <a:buAutoNum type="arabicParenR"/>
              <a:defRPr/>
            </a:pP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Peningkatan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koordinasi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dengan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daerah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Kab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/Kota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mpenyeenggaraan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kesejahteraan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sosial</a:t>
            </a:r>
            <a:endParaRPr lang="en-US" sz="1400" b="1" dirty="0">
              <a:solidFill>
                <a:schemeClr val="bg1"/>
              </a:solidFill>
              <a:latin typeface="Arial Narrow" pitchFamily="34" charset="0"/>
            </a:endParaRPr>
          </a:p>
          <a:p>
            <a:pPr marL="177800" indent="-177800">
              <a:buFontTx/>
              <a:buAutoNum type="arabicParenR"/>
              <a:defRPr/>
            </a:pP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Peningkatan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dan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penguatan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komitmen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penanggung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jawab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pelaksanaan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program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dan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kegiatan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penyelenggaraan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kesejahtraan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sosial</a:t>
            </a:r>
            <a:endParaRPr lang="en-US" sz="1400" b="1" dirty="0">
              <a:solidFill>
                <a:schemeClr val="bg1"/>
              </a:solidFill>
              <a:latin typeface="Arial Narrow" pitchFamily="34" charset="0"/>
            </a:endParaRPr>
          </a:p>
          <a:p>
            <a:pPr marL="177800" indent="-177800">
              <a:buFontTx/>
              <a:buAutoNum type="arabicParenR"/>
              <a:defRPr/>
            </a:pPr>
            <a:r>
              <a:rPr lang="id-ID" sz="1400" b="1" dirty="0">
                <a:solidFill>
                  <a:schemeClr val="bg1"/>
                </a:solidFill>
                <a:latin typeface="Arial Narrow" pitchFamily="34" charset="0"/>
              </a:rPr>
              <a:t>Peningkatan prasarana dan sarana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id-ID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pelayanan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klien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endParaRPr lang="id-ID" sz="14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784975" y="4840288"/>
            <a:ext cx="4873625" cy="171608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400" b="1" u="sng" dirty="0">
                <a:solidFill>
                  <a:schemeClr val="bg1"/>
                </a:solidFill>
                <a:latin typeface="Arial Narrow" pitchFamily="34" charset="0"/>
              </a:rPr>
              <a:t>KENDALA / PERMASALAHAN YANG DIHADAPI 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:</a:t>
            </a:r>
          </a:p>
          <a:p>
            <a:pPr marL="177800" indent="-177800">
              <a:buFontTx/>
              <a:buAutoNum type="arabicParenR"/>
              <a:defRPr/>
            </a:pP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SDM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Pendamping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perlu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ditingkatkan</a:t>
            </a:r>
            <a:endParaRPr lang="en-US" sz="1400" b="1" dirty="0">
              <a:solidFill>
                <a:schemeClr val="bg1"/>
              </a:solidFill>
              <a:latin typeface="Arial Narrow" pitchFamily="34" charset="0"/>
            </a:endParaRPr>
          </a:p>
          <a:p>
            <a:pPr marL="177800" indent="-177800">
              <a:buFontTx/>
              <a:buAutoNum type="arabicParenR"/>
              <a:defRPr/>
            </a:pP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Keterbatasan</a:t>
            </a:r>
            <a:r>
              <a:rPr lang="id-ID" sz="1400" b="1" dirty="0">
                <a:solidFill>
                  <a:schemeClr val="bg1"/>
                </a:solidFill>
                <a:latin typeface="Arial Narrow" pitchFamily="34" charset="0"/>
              </a:rPr>
              <a:t> prasarana dan sarana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id-ID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pelayanan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klien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sehingga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belum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memungkinkan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menaikan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target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pelayanan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PMKS   </a:t>
            </a:r>
            <a:r>
              <a:rPr lang="id-ID" sz="1400" b="1" dirty="0">
                <a:solidFill>
                  <a:schemeClr val="bg1"/>
                </a:solidFill>
                <a:latin typeface="Arial Narrow" pitchFamily="34" charset="0"/>
              </a:rPr>
              <a:t>  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8883650" y="6754813"/>
            <a:ext cx="2774950" cy="393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60EF1F7-56BA-449C-BBCD-0CA1716FEC8F}" type="slidenum">
              <a:rPr lang="en-US">
                <a:solidFill>
                  <a:srgbClr val="898989"/>
                </a:solidFill>
              </a:rPr>
              <a:pPr/>
              <a:t>15</a:t>
            </a:fld>
            <a:endParaRPr lang="en-US">
              <a:solidFill>
                <a:srgbClr val="898989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57175" y="2141538"/>
          <a:ext cx="8277225" cy="13779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7488"/>
                <a:gridCol w="2854887"/>
                <a:gridCol w="1085065"/>
                <a:gridCol w="1141793"/>
                <a:gridCol w="1037992"/>
              </a:tblGrid>
              <a:tr h="52444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Sasaran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Indikator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Target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Realisasi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%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Capaian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853506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Meningkatkan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partisipasi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d-ID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PSKS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dalam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penyelenggaraan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kesejahteraan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social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Peningkatan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Kapasitas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Kelembagaan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Penanganan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Masalah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Kesejahteraan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Sosial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kgt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3" marR="68583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kgt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3" marR="68583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133,3%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3" marR="68583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Rounded Rectangle 15"/>
          <p:cNvSpPr/>
          <p:nvPr/>
        </p:nvSpPr>
        <p:spPr bwMode="auto">
          <a:xfrm>
            <a:off x="246312" y="1406740"/>
            <a:ext cx="2514600" cy="457415"/>
          </a:xfrm>
          <a:prstGeom prst="roundRect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14300" dist="114300" dir="5400000" rotWithShape="0">
              <a:srgbClr val="000000">
                <a:alpha val="70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Candara" pitchFamily="34" charset="0"/>
              </a:rPr>
              <a:t>SASARAN  </a:t>
            </a:r>
            <a:r>
              <a:rPr lang="id-ID" b="1" dirty="0">
                <a:solidFill>
                  <a:schemeClr val="tx1"/>
                </a:solidFill>
                <a:latin typeface="Candara" pitchFamily="34" charset="0"/>
              </a:rPr>
              <a:t>2</a:t>
            </a:r>
            <a:endParaRPr lang="en-US" b="1" dirty="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336227" y="715109"/>
            <a:ext cx="4390946" cy="400110"/>
          </a:xfrm>
          <a:prstGeom prst="rect">
            <a:avLst/>
          </a:prstGeom>
          <a:solidFill>
            <a:srgbClr val="FFCC00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CAPAIAN KINERJA </a:t>
            </a:r>
            <a:r>
              <a:rPr lang="id-ID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TAHUN 201</a:t>
            </a:r>
            <a:r>
              <a:rPr lang="en-US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6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1125" y="4011613"/>
            <a:ext cx="6442075" cy="17145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400" b="1" u="sng" dirty="0">
                <a:solidFill>
                  <a:schemeClr val="bg1"/>
                </a:solidFill>
                <a:latin typeface="Arial Narrow" pitchFamily="34" charset="0"/>
              </a:rPr>
              <a:t>UPAYA PENCAPAIAN KINERJA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:</a:t>
            </a:r>
          </a:p>
          <a:p>
            <a:pPr marL="177800" indent="-177800">
              <a:buFontTx/>
              <a:buAutoNum type="arabicParenR"/>
              <a:defRPr/>
            </a:pPr>
            <a:endParaRPr lang="en-US" sz="1400" b="1" dirty="0">
              <a:solidFill>
                <a:schemeClr val="bg1"/>
              </a:solidFill>
              <a:latin typeface="Arial Narrow" pitchFamily="34" charset="0"/>
            </a:endParaRPr>
          </a:p>
          <a:p>
            <a:pPr marL="177800" indent="-177800">
              <a:buFontTx/>
              <a:buAutoNum type="arabicParenR"/>
              <a:defRPr/>
            </a:pP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Peningkatan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dan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penguatan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komitmen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penanggung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jawab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pelaksanaan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program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dan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kegiatan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penyelenggaraan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kesejahtraan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sosial</a:t>
            </a:r>
            <a:endParaRPr lang="en-US" sz="1400" b="1" dirty="0">
              <a:solidFill>
                <a:schemeClr val="bg1"/>
              </a:solidFill>
              <a:latin typeface="Arial Narrow" pitchFamily="34" charset="0"/>
            </a:endParaRPr>
          </a:p>
          <a:p>
            <a:pPr marL="177800" indent="-177800">
              <a:buFontTx/>
              <a:buAutoNum type="arabicParenR"/>
              <a:defRPr/>
            </a:pP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Penguatan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komitmen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PSKS  /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pilar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sosial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di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daerah</a:t>
            </a:r>
            <a:endParaRPr lang="en-US" sz="1400" b="1" dirty="0">
              <a:solidFill>
                <a:schemeClr val="bg1"/>
              </a:solidFill>
              <a:latin typeface="Arial Narrow" pitchFamily="34" charset="0"/>
            </a:endParaRPr>
          </a:p>
          <a:p>
            <a:pPr marL="177800" indent="-177800">
              <a:buFontTx/>
              <a:buAutoNum type="arabicParenR"/>
              <a:defRPr/>
            </a:pP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Peningkatan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koordinasi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dengan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daerah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Kab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/Kota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dalam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pembinaan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Potensi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dan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Sumber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Kesejahteraan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Sosial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id-ID" sz="1400" b="1" dirty="0">
                <a:solidFill>
                  <a:schemeClr val="bg1"/>
                </a:solidFill>
                <a:latin typeface="Arial Narrow" pitchFamily="34" charset="0"/>
              </a:rPr>
              <a:t>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64313" y="4124325"/>
            <a:ext cx="5094287" cy="171608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400" b="1" u="sng" dirty="0">
                <a:solidFill>
                  <a:schemeClr val="bg1"/>
                </a:solidFill>
                <a:latin typeface="Arial Narrow" pitchFamily="34" charset="0"/>
              </a:rPr>
              <a:t>KENDALA 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:</a:t>
            </a:r>
          </a:p>
          <a:p>
            <a:pPr marL="177800" indent="-177800">
              <a:buFontTx/>
              <a:buAutoNum type="arabicParenR"/>
              <a:defRPr/>
            </a:pPr>
            <a:endParaRPr lang="en-US" sz="1400" b="1" dirty="0">
              <a:solidFill>
                <a:schemeClr val="bg1"/>
              </a:solidFill>
              <a:latin typeface="Arial Narrow" pitchFamily="34" charset="0"/>
            </a:endParaRPr>
          </a:p>
          <a:p>
            <a:pPr marL="177800" indent="-177800">
              <a:buFontTx/>
              <a:buAutoNum type="arabicParenR"/>
              <a:defRPr/>
            </a:pP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SDM 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Potensi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Sumber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Kesejahteraan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Sosial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 yang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masih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perlu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ditingkatkan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khususnya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penguasaan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bidang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pekerjaan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sosial</a:t>
            </a:r>
            <a:endParaRPr lang="en-US" sz="1400" b="1" dirty="0">
              <a:solidFill>
                <a:schemeClr val="bg1"/>
              </a:solidFill>
              <a:latin typeface="Arial Narrow" pitchFamily="34" charset="0"/>
            </a:endParaRPr>
          </a:p>
          <a:p>
            <a:pPr marL="177800" indent="-177800">
              <a:buFontTx/>
              <a:buAutoNum type="arabicParenR"/>
              <a:defRPr/>
            </a:pP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Keterbatasan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sarana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dan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prasarana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pelayanan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yang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mendukung</a:t>
            </a:r>
            <a:endParaRPr lang="en-US" sz="1400" b="1" dirty="0">
              <a:solidFill>
                <a:schemeClr val="bg1"/>
              </a:solidFill>
              <a:latin typeface="Arial Narrow" pitchFamily="34" charset="0"/>
            </a:endParaRPr>
          </a:p>
          <a:p>
            <a:pPr marL="177800" indent="-177800">
              <a:buFontTx/>
              <a:buAutoNum type="arabicParenR"/>
              <a:defRPr/>
            </a:pP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Dukungan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Pemerintah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Kab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/Kota yang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masih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perlu</a:t>
            </a:r>
            <a:r>
              <a:rPr lang="en-US" sz="14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 Narrow" pitchFamily="34" charset="0"/>
              </a:rPr>
              <a:t>ditingkatkan</a:t>
            </a:r>
            <a:endParaRPr lang="id-ID" sz="14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12" name="Picture 16" descr="D:\AA Camera VIVO_10 Juli 2017\IMG_20170209_11073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0" y="2182019"/>
            <a:ext cx="1981200" cy="1295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1922C16-B84F-44E5-ADA8-B567ABE50A0B}" type="slidenum">
              <a:rPr lang="en-US">
                <a:solidFill>
                  <a:srgbClr val="898989"/>
                </a:solidFill>
              </a:rPr>
              <a:pPr/>
              <a:t>16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63905" y="181709"/>
            <a:ext cx="4735592" cy="400110"/>
          </a:xfrm>
          <a:prstGeom prst="rect">
            <a:avLst/>
          </a:prstGeom>
          <a:solidFill>
            <a:srgbClr val="FFCC00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CAPAIAN ANGGARAN </a:t>
            </a:r>
            <a:r>
              <a:rPr lang="id-ID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TAHUN 201</a:t>
            </a:r>
            <a:r>
              <a:rPr lang="en-US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6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1344613"/>
          <a:ext cx="9982200" cy="30464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70294"/>
                <a:gridCol w="3413112"/>
                <a:gridCol w="1573828"/>
                <a:gridCol w="1684055"/>
                <a:gridCol w="1140911"/>
              </a:tblGrid>
              <a:tr h="10484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Sasaran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Indikator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Alokasi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Realisasi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%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Capaian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978958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effectLst/>
                        </a:rPr>
                        <a:t>Meningkatnya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</a:rPr>
                        <a:t>Kesejahteraan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d-ID" sz="1800" b="0" dirty="0" smtClean="0">
                          <a:solidFill>
                            <a:schemeClr val="tx1"/>
                          </a:solidFill>
                          <a:effectLst/>
                        </a:rPr>
                        <a:t>PMKS</a:t>
                      </a:r>
                      <a:endParaRPr lang="en-US" sz="32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>
                    <a:lnL w="12700" cmpd="sng"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id-ID" sz="1400" dirty="0" smtClean="0">
                          <a:solidFill>
                            <a:schemeClr val="tx1"/>
                          </a:solidFill>
                          <a:effectLst/>
                        </a:rPr>
                        <a:t>PEMBERDAYAAN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KESEJAHTERAAN </a:t>
                      </a:r>
                      <a:r>
                        <a:rPr lang="id-ID" sz="1400" dirty="0" smtClean="0">
                          <a:solidFill>
                            <a:schemeClr val="tx1"/>
                          </a:solidFill>
                          <a:effectLst/>
                        </a:rPr>
                        <a:t>SOSIAL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334.400.000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326.957.518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%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0190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15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id-ID" sz="1400" dirty="0" smtClean="0">
                          <a:solidFill>
                            <a:schemeClr val="tx1"/>
                          </a:solidFill>
                          <a:effectLst/>
                        </a:rPr>
                        <a:t>REHABILITASI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DAN PEMBERDAYAAN MASALAH KESEJAHTERAAN S</a:t>
                      </a:r>
                      <a:r>
                        <a:rPr lang="id-ID" sz="1400" dirty="0" smtClean="0">
                          <a:solidFill>
                            <a:schemeClr val="tx1"/>
                          </a:solidFill>
                          <a:effectLst/>
                        </a:rPr>
                        <a:t>OSIAL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2.138.385.600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1.640.323.000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77 %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 bwMode="auto">
          <a:xfrm>
            <a:off x="304800" y="755767"/>
            <a:ext cx="2514600" cy="457415"/>
          </a:xfrm>
          <a:prstGeom prst="roundRect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14300" dist="114300" dir="5400000" rotWithShape="0">
              <a:srgbClr val="000000">
                <a:alpha val="70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Candara" pitchFamily="34" charset="0"/>
              </a:rPr>
              <a:t>SASARAN</a:t>
            </a:r>
            <a:r>
              <a:rPr lang="id-ID" b="1" dirty="0">
                <a:solidFill>
                  <a:schemeClr val="tx1"/>
                </a:solidFill>
                <a:latin typeface="Candara" pitchFamily="34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Candara" pitchFamily="34" charset="0"/>
              </a:rPr>
              <a:t> 1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304800" y="4620204"/>
            <a:ext cx="2514600" cy="457415"/>
          </a:xfrm>
          <a:prstGeom prst="roundRect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14300" dist="114300" dir="5400000" rotWithShape="0">
              <a:srgbClr val="000000">
                <a:alpha val="70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Candara" pitchFamily="34" charset="0"/>
              </a:rPr>
              <a:t>SASARAN  </a:t>
            </a:r>
            <a:r>
              <a:rPr lang="id-ID" b="1" dirty="0">
                <a:solidFill>
                  <a:schemeClr val="tx1"/>
                </a:solidFill>
                <a:latin typeface="Candara" pitchFamily="34" charset="0"/>
              </a:rPr>
              <a:t>2</a:t>
            </a:r>
            <a:endParaRPr lang="en-US" b="1" dirty="0">
              <a:solidFill>
                <a:schemeClr val="tx1"/>
              </a:solidFill>
              <a:latin typeface="Candara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33375" y="5376863"/>
          <a:ext cx="10029825" cy="11636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14309"/>
                <a:gridCol w="2995916"/>
                <a:gridCol w="1524000"/>
                <a:gridCol w="1637826"/>
                <a:gridCol w="1257774"/>
              </a:tblGrid>
              <a:tr h="5238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Sasaran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Indikator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Alokasi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Realisasi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%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Capaian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39824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Meningkatkan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partisipasi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d-ID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PSKS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dalam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penyelenggaraan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kesejahteraan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social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Peningkatan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Kapasitas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Kelembagaan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Penanganan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Masalah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Kesejahteraan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Sosial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1.752.738.650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3" marR="68583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1.640.324.100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3" marR="68583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94 %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3" marR="68583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E4D6BDD-0855-4AA8-9F87-B33D2E15DB20}" type="slidenum">
              <a:rPr lang="en-US">
                <a:solidFill>
                  <a:srgbClr val="898989"/>
                </a:solidFill>
              </a:rPr>
              <a:pPr/>
              <a:t>17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3" name="Rounded Rectangle 2"/>
          <p:cNvSpPr/>
          <p:nvPr/>
        </p:nvSpPr>
        <p:spPr bwMode="auto">
          <a:xfrm>
            <a:off x="253409" y="620050"/>
            <a:ext cx="2514600" cy="457415"/>
          </a:xfrm>
          <a:prstGeom prst="roundRect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14300" dist="114300" dir="5400000" rotWithShape="0">
              <a:srgbClr val="000000">
                <a:alpha val="70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Candara" pitchFamily="34" charset="0"/>
              </a:rPr>
              <a:t>MISI </a:t>
            </a:r>
            <a:r>
              <a:rPr lang="id-ID" b="1" dirty="0">
                <a:solidFill>
                  <a:schemeClr val="tx1"/>
                </a:solidFill>
                <a:latin typeface="Candara" pitchFamily="34" charset="0"/>
              </a:rPr>
              <a:t>1 </a:t>
            </a:r>
            <a:r>
              <a:rPr lang="en-US" b="1" dirty="0">
                <a:solidFill>
                  <a:schemeClr val="tx1"/>
                </a:solidFill>
                <a:latin typeface="Candara" pitchFamily="34" charset="0"/>
              </a:rPr>
              <a:t> </a:t>
            </a:r>
            <a:r>
              <a:rPr lang="id-ID" b="1" dirty="0">
                <a:solidFill>
                  <a:schemeClr val="tx1"/>
                </a:solidFill>
                <a:latin typeface="Candara" pitchFamily="34" charset="0"/>
              </a:rPr>
              <a:t>:  </a:t>
            </a:r>
            <a:r>
              <a:rPr lang="en-US" b="1" dirty="0">
                <a:solidFill>
                  <a:schemeClr val="tx1"/>
                </a:solidFill>
                <a:latin typeface="Candara" pitchFamily="34" charset="0"/>
              </a:rPr>
              <a:t> STRATEGI 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895600" y="201613"/>
          <a:ext cx="3784600" cy="82232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84600"/>
              </a:tblGrid>
              <a:tr h="822325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 err="1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Efisien</a:t>
                      </a:r>
                      <a:r>
                        <a:rPr lang="en-US" sz="2000" b="1" u="sng" baseline="0" dirty="0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</a:t>
                      </a:r>
                      <a:r>
                        <a:rPr lang="en-US" sz="2000" b="1" u="sng" dirty="0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=  </a:t>
                      </a:r>
                    </a:p>
                    <a:p>
                      <a:pPr algn="ctr"/>
                      <a:r>
                        <a:rPr lang="en-US" sz="1400" u="sng" dirty="0" err="1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Jika</a:t>
                      </a:r>
                      <a:r>
                        <a:rPr lang="en-US" sz="1400" u="sng" baseline="0" dirty="0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</a:t>
                      </a:r>
                      <a:r>
                        <a:rPr lang="id-ID" sz="1400" u="sng" dirty="0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C</a:t>
                      </a:r>
                      <a:r>
                        <a:rPr lang="en-US" sz="1400" u="sng" dirty="0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a</a:t>
                      </a:r>
                      <a:r>
                        <a:rPr lang="id-ID" sz="1400" u="sng" dirty="0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paian Kinerja</a:t>
                      </a:r>
                      <a:r>
                        <a:rPr lang="id-ID" sz="1400" u="sng" baseline="0" dirty="0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</a:t>
                      </a:r>
                      <a:r>
                        <a:rPr lang="en-US" sz="1400" u="sng" baseline="0" dirty="0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</a:t>
                      </a:r>
                      <a:r>
                        <a:rPr lang="en-US" sz="1400" u="sng" baseline="0" dirty="0" err="1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lebih</a:t>
                      </a:r>
                      <a:r>
                        <a:rPr lang="en-US" sz="1400" u="sng" baseline="0" dirty="0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</a:t>
                      </a:r>
                      <a:r>
                        <a:rPr lang="en-US" sz="1400" u="sng" baseline="0" dirty="0" err="1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tinggi</a:t>
                      </a:r>
                      <a:r>
                        <a:rPr lang="en-US" sz="1400" u="sng" baseline="0" dirty="0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</a:t>
                      </a:r>
                      <a:r>
                        <a:rPr lang="en-US" sz="1400" u="sng" baseline="0" dirty="0" err="1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dari</a:t>
                      </a:r>
                      <a:r>
                        <a:rPr lang="en-US" sz="1400" u="sng" baseline="0" dirty="0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</a:t>
                      </a:r>
                      <a:r>
                        <a:rPr lang="en-US" sz="1400" u="sng" baseline="0" dirty="0" err="1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pada</a:t>
                      </a:r>
                      <a:r>
                        <a:rPr lang="en-US" sz="1400" u="sng" baseline="0" dirty="0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</a:t>
                      </a:r>
                      <a:r>
                        <a:rPr lang="id-ID" sz="1400" u="sng" baseline="0" dirty="0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Penyerapan anggaran</a:t>
                      </a:r>
                      <a:endParaRPr lang="id-ID" sz="1400" dirty="0">
                        <a:ln w="7620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marL="91426" marR="91426" marT="45461" marB="45461"/>
                </a:tc>
              </a:tr>
            </a:tbl>
          </a:graphicData>
        </a:graphic>
      </p:graphicFrame>
      <p:sp>
        <p:nvSpPr>
          <p:cNvPr id="5" name="Right Arrow 4"/>
          <p:cNvSpPr/>
          <p:nvPr/>
        </p:nvSpPr>
        <p:spPr>
          <a:xfrm>
            <a:off x="6781800" y="201613"/>
            <a:ext cx="228600" cy="74453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086600" y="354013"/>
          <a:ext cx="4648200" cy="55562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648200"/>
              </a:tblGrid>
              <a:tr h="555625">
                <a:tc>
                  <a:txBody>
                    <a:bodyPr/>
                    <a:lstStyle/>
                    <a:p>
                      <a:pPr algn="ctr"/>
                      <a:r>
                        <a:rPr lang="en-US" sz="2000" u="sng" dirty="0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(</a:t>
                      </a:r>
                      <a:r>
                        <a:rPr lang="id-ID" sz="2000" u="sng" dirty="0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C</a:t>
                      </a:r>
                      <a:r>
                        <a:rPr lang="en-US" sz="2000" u="sng" dirty="0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a</a:t>
                      </a:r>
                      <a:r>
                        <a:rPr lang="id-ID" sz="2000" u="sng" dirty="0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paian Kinerja</a:t>
                      </a:r>
                      <a:r>
                        <a:rPr lang="id-ID" sz="2000" u="sng" baseline="0" dirty="0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– Penyerapan anggaran</a:t>
                      </a:r>
                      <a:r>
                        <a:rPr lang="en-US" sz="2000" u="sng" baseline="0" dirty="0" smtClean="0">
                          <a:ln w="7620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)</a:t>
                      </a:r>
                      <a:endParaRPr lang="id-ID" sz="2000" dirty="0">
                        <a:ln w="7620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marT="45777" marB="45777"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04800" y="1344613"/>
          <a:ext cx="9982200" cy="30464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70294"/>
                <a:gridCol w="3413112"/>
                <a:gridCol w="1573828"/>
                <a:gridCol w="1684055"/>
                <a:gridCol w="1140911"/>
              </a:tblGrid>
              <a:tr h="10484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Sasaran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Indikator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Capaian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Kinerja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Penyerapan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Anggaran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Tingkat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Efisiensi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978958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effectLst/>
                        </a:rPr>
                        <a:t>Meningkatnya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effectLst/>
                        </a:rPr>
                        <a:t>Kesejahteraan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d-ID" sz="1800" b="0" dirty="0" smtClean="0">
                          <a:solidFill>
                            <a:schemeClr val="tx1"/>
                          </a:solidFill>
                          <a:effectLst/>
                        </a:rPr>
                        <a:t>PMKS</a:t>
                      </a:r>
                      <a:endParaRPr lang="en-US" sz="32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>
                    <a:lnL w="12700" cmpd="sng"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id-ID" sz="1400" dirty="0" smtClean="0">
                          <a:solidFill>
                            <a:schemeClr val="tx1"/>
                          </a:solidFill>
                          <a:effectLst/>
                        </a:rPr>
                        <a:t>PEMBERDAYAAN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KESEJAHTERAAN </a:t>
                      </a:r>
                      <a:r>
                        <a:rPr lang="id-ID" sz="1400" dirty="0" smtClean="0">
                          <a:solidFill>
                            <a:schemeClr val="tx1"/>
                          </a:solidFill>
                          <a:effectLst/>
                        </a:rPr>
                        <a:t>SOSIAL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</a:rPr>
                        <a:t>98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%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2 %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0190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715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id-ID" sz="1400" dirty="0" smtClean="0">
                          <a:solidFill>
                            <a:schemeClr val="tx1"/>
                          </a:solidFill>
                          <a:effectLst/>
                        </a:rPr>
                        <a:t>REHABILITASI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DAN PEMBERDAYAAN MASALAH KESEJAHTERAAN S</a:t>
                      </a:r>
                      <a:r>
                        <a:rPr lang="id-ID" sz="1400" dirty="0" smtClean="0">
                          <a:solidFill>
                            <a:schemeClr val="tx1"/>
                          </a:solidFill>
                          <a:effectLst/>
                        </a:rPr>
                        <a:t>OSIAL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77 %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23 %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33375" y="5376863"/>
          <a:ext cx="10029825" cy="11636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14309"/>
                <a:gridCol w="2995916"/>
                <a:gridCol w="1524000"/>
                <a:gridCol w="1637826"/>
                <a:gridCol w="1257774"/>
              </a:tblGrid>
              <a:tr h="5238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Sasaran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Indikator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Capaian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Kinerja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Penyerapan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Anggaran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Tingkat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Efisiensi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39824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Meningkatkan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partisipasi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d-ID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PSKS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dalam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penyelenggaraan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kesejahteraan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social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Peningkatan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Kapasitas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Kelembagaan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Penanganan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Masalah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Kesejahteraan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Sosial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60655" marR="6065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3" marR="68583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94 %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3" marR="68583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6 %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3" marR="68583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 bwMode="auto">
          <a:xfrm>
            <a:off x="304800" y="4772604"/>
            <a:ext cx="2514600" cy="457415"/>
          </a:xfrm>
          <a:prstGeom prst="roundRect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14300" dist="114300" dir="5400000" rotWithShape="0">
              <a:srgbClr val="000000">
                <a:alpha val="70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Candara" pitchFamily="34" charset="0"/>
              </a:rPr>
              <a:t>MISI </a:t>
            </a:r>
            <a:r>
              <a:rPr lang="id-ID" b="1" dirty="0">
                <a:solidFill>
                  <a:schemeClr val="tx1"/>
                </a:solidFill>
                <a:latin typeface="Candara" pitchFamily="34" charset="0"/>
              </a:rPr>
              <a:t>1 </a:t>
            </a:r>
            <a:r>
              <a:rPr lang="en-US" b="1" dirty="0">
                <a:solidFill>
                  <a:schemeClr val="tx1"/>
                </a:solidFill>
                <a:latin typeface="Candara" pitchFamily="34" charset="0"/>
              </a:rPr>
              <a:t> </a:t>
            </a:r>
            <a:r>
              <a:rPr lang="id-ID" b="1" dirty="0">
                <a:solidFill>
                  <a:schemeClr val="tx1"/>
                </a:solidFill>
                <a:latin typeface="Candara" pitchFamily="34" charset="0"/>
              </a:rPr>
              <a:t>:  </a:t>
            </a:r>
            <a:r>
              <a:rPr lang="en-US" b="1" dirty="0">
                <a:solidFill>
                  <a:schemeClr val="tx1"/>
                </a:solidFill>
                <a:latin typeface="Candara" pitchFamily="34" charset="0"/>
              </a:rPr>
              <a:t> STRATEGI 2</a:t>
            </a:r>
          </a:p>
        </p:txBody>
      </p:sp>
      <p:sp>
        <p:nvSpPr>
          <p:cNvPr id="12" name="Cloud Callout 11"/>
          <p:cNvSpPr/>
          <p:nvPr/>
        </p:nvSpPr>
        <p:spPr>
          <a:xfrm rot="1322661">
            <a:off x="10126663" y="1384300"/>
            <a:ext cx="1684337" cy="838200"/>
          </a:xfrm>
          <a:prstGeom prst="cloudCallout">
            <a:avLst>
              <a:gd name="adj1" fmla="val -14406"/>
              <a:gd name="adj2" fmla="val 52751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>
                <a:solidFill>
                  <a:schemeClr val="tx1"/>
                </a:solidFill>
              </a:rPr>
              <a:t>Efisien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" name="Cloud Callout 12"/>
          <p:cNvSpPr/>
          <p:nvPr/>
        </p:nvSpPr>
        <p:spPr>
          <a:xfrm rot="1338525">
            <a:off x="9774238" y="4637088"/>
            <a:ext cx="1684337" cy="838200"/>
          </a:xfrm>
          <a:prstGeom prst="cloudCallout">
            <a:avLst>
              <a:gd name="adj1" fmla="val -3208"/>
              <a:gd name="adj2" fmla="val 625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>
                <a:solidFill>
                  <a:schemeClr val="tx1"/>
                </a:solidFill>
              </a:rPr>
              <a:t>Efisien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85800" y="354013"/>
            <a:ext cx="10515600" cy="887412"/>
          </a:xfrm>
        </p:spPr>
        <p:txBody>
          <a:bodyPr/>
          <a:lstStyle/>
          <a:p>
            <a:r>
              <a:rPr lang="en-US" sz="3600" smtClean="0">
                <a:solidFill>
                  <a:schemeClr val="bg1"/>
                </a:solidFill>
              </a:rPr>
              <a:t/>
            </a:r>
            <a:br>
              <a:rPr lang="en-US" sz="3600" smtClean="0">
                <a:solidFill>
                  <a:schemeClr val="bg1"/>
                </a:solidFill>
              </a:rPr>
            </a:br>
            <a:r>
              <a:rPr lang="en-US" sz="3600" smtClean="0">
                <a:solidFill>
                  <a:schemeClr val="bg1"/>
                </a:solidFill>
              </a:rPr>
              <a:t>LANGKAH-LANGKAH OPTIMALISASI PENERAPAN SAKIP</a:t>
            </a:r>
            <a:br>
              <a:rPr lang="en-US" sz="3600" smtClean="0">
                <a:solidFill>
                  <a:schemeClr val="bg1"/>
                </a:solidFill>
              </a:rPr>
            </a:br>
            <a:endParaRPr lang="en-US" sz="3600" smtClean="0">
              <a:solidFill>
                <a:schemeClr val="bg1"/>
              </a:solidFill>
              <a:latin typeface="Brush Script MT" pitchFamily="66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572000" y="1470025"/>
            <a:ext cx="2354263" cy="155098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255" tIns="55127" rIns="110255" bIns="55127" anchor="ctr"/>
          <a:lstStyle/>
          <a:p>
            <a:pPr algn="ctr" defTabSz="1102014">
              <a:defRPr/>
            </a:pPr>
            <a:r>
              <a:rPr kumimoji="1" lang="en-AU" sz="1900" dirty="0" err="1">
                <a:solidFill>
                  <a:srgbClr val="000000"/>
                </a:solidFill>
                <a:latin typeface="Candara" panose="020E0502030303020204" pitchFamily="34" charset="0"/>
              </a:rPr>
              <a:t>Langkah</a:t>
            </a:r>
            <a:r>
              <a:rPr kumimoji="1" lang="en-AU" sz="1900" dirty="0">
                <a:solidFill>
                  <a:srgbClr val="000000"/>
                </a:solidFill>
                <a:latin typeface="Candara" panose="020E0502030303020204" pitchFamily="34" charset="0"/>
              </a:rPr>
              <a:t> </a:t>
            </a:r>
            <a:r>
              <a:rPr kumimoji="1" lang="en-AU" sz="1900" dirty="0" err="1">
                <a:solidFill>
                  <a:srgbClr val="000000"/>
                </a:solidFill>
                <a:latin typeface="Candara" panose="020E0502030303020204" pitchFamily="34" charset="0"/>
              </a:rPr>
              <a:t>Memperkuat</a:t>
            </a:r>
            <a:r>
              <a:rPr kumimoji="1" lang="en-AU" sz="1900" dirty="0">
                <a:solidFill>
                  <a:srgbClr val="000000"/>
                </a:solidFill>
                <a:latin typeface="Candara" panose="020E0502030303020204" pitchFamily="34" charset="0"/>
              </a:rPr>
              <a:t> </a:t>
            </a:r>
            <a:r>
              <a:rPr kumimoji="1" lang="en-AU" sz="1900" dirty="0" err="1">
                <a:solidFill>
                  <a:srgbClr val="000000"/>
                </a:solidFill>
                <a:latin typeface="Candara" panose="020E0502030303020204" pitchFamily="34" charset="0"/>
              </a:rPr>
              <a:t>Komitmen</a:t>
            </a:r>
            <a:r>
              <a:rPr kumimoji="1" lang="en-AU" sz="1900" dirty="0">
                <a:solidFill>
                  <a:srgbClr val="000000"/>
                </a:solidFill>
                <a:latin typeface="Candara" panose="020E0502030303020204" pitchFamily="34" charset="0"/>
              </a:rPr>
              <a:t> </a:t>
            </a:r>
            <a:r>
              <a:rPr kumimoji="1" lang="en-AU" sz="1900" dirty="0" err="1">
                <a:solidFill>
                  <a:srgbClr val="000000"/>
                </a:solidFill>
                <a:latin typeface="Candara" panose="020E0502030303020204" pitchFamily="34" charset="0"/>
              </a:rPr>
              <a:t>Pimpinan</a:t>
            </a:r>
            <a:endParaRPr kumimoji="1" lang="id-ID" sz="1900" dirty="0">
              <a:solidFill>
                <a:srgbClr val="000000"/>
              </a:solidFill>
              <a:latin typeface="Candara" panose="020E0502030303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621588" y="3144838"/>
            <a:ext cx="2894012" cy="19335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255" tIns="55127" rIns="110255" bIns="55127" anchor="ctr"/>
          <a:lstStyle/>
          <a:p>
            <a:pPr algn="ctr" defTabSz="1102014">
              <a:defRPr/>
            </a:pPr>
            <a:r>
              <a:rPr kumimoji="1" lang="en-US" sz="1700" dirty="0" err="1">
                <a:solidFill>
                  <a:srgbClr val="000000"/>
                </a:solidFill>
                <a:latin typeface="Candara" panose="020E0502030303020204" pitchFamily="34" charset="0"/>
              </a:rPr>
              <a:t>Langkah</a:t>
            </a:r>
            <a:r>
              <a:rPr kumimoji="1" lang="en-US" sz="1700" dirty="0">
                <a:solidFill>
                  <a:srgbClr val="000000"/>
                </a:solidFill>
                <a:latin typeface="Candara" panose="020E0502030303020204" pitchFamily="34" charset="0"/>
              </a:rPr>
              <a:t> </a:t>
            </a:r>
            <a:r>
              <a:rPr kumimoji="1" lang="en-US" sz="1700" dirty="0" err="1">
                <a:solidFill>
                  <a:srgbClr val="000000"/>
                </a:solidFill>
                <a:latin typeface="Candara" panose="020E0502030303020204" pitchFamily="34" charset="0"/>
              </a:rPr>
              <a:t>Penguatan</a:t>
            </a:r>
            <a:r>
              <a:rPr kumimoji="1" lang="en-US" sz="1700" dirty="0">
                <a:solidFill>
                  <a:srgbClr val="000000"/>
                </a:solidFill>
                <a:latin typeface="Candara" panose="020E0502030303020204" pitchFamily="34" charset="0"/>
              </a:rPr>
              <a:t> </a:t>
            </a:r>
            <a:r>
              <a:rPr kumimoji="1" lang="en-US" sz="1700" dirty="0" err="1">
                <a:solidFill>
                  <a:srgbClr val="000000"/>
                </a:solidFill>
                <a:latin typeface="Candara" panose="020E0502030303020204" pitchFamily="34" charset="0"/>
              </a:rPr>
              <a:t>Soliditas</a:t>
            </a:r>
            <a:r>
              <a:rPr kumimoji="1" lang="en-US" sz="1700" dirty="0">
                <a:solidFill>
                  <a:srgbClr val="000000"/>
                </a:solidFill>
                <a:latin typeface="Candara" panose="020E0502030303020204" pitchFamily="34" charset="0"/>
              </a:rPr>
              <a:t> Tim </a:t>
            </a:r>
            <a:r>
              <a:rPr kumimoji="1" lang="en-US" sz="1700" dirty="0" err="1">
                <a:solidFill>
                  <a:srgbClr val="000000"/>
                </a:solidFill>
                <a:latin typeface="Candara" panose="020E0502030303020204" pitchFamily="34" charset="0"/>
              </a:rPr>
              <a:t>Pengendali</a:t>
            </a:r>
            <a:r>
              <a:rPr kumimoji="1" lang="en-US" sz="1700" dirty="0">
                <a:solidFill>
                  <a:srgbClr val="000000"/>
                </a:solidFill>
                <a:latin typeface="Candara" panose="020E0502030303020204" pitchFamily="34" charset="0"/>
              </a:rPr>
              <a:t>  </a:t>
            </a:r>
            <a:r>
              <a:rPr kumimoji="1" lang="id-ID" sz="1700" dirty="0">
                <a:solidFill>
                  <a:srgbClr val="000000"/>
                </a:solidFill>
                <a:latin typeface="Candara" panose="020E0502030303020204" pitchFamily="34" charset="0"/>
              </a:rPr>
              <a:t>SAKIP</a:t>
            </a:r>
            <a:r>
              <a:rPr kumimoji="1" lang="en-US" sz="1700" dirty="0">
                <a:solidFill>
                  <a:srgbClr val="000000"/>
                </a:solidFill>
                <a:latin typeface="Candara" panose="020E0502030303020204" pitchFamily="34" charset="0"/>
              </a:rPr>
              <a:t> </a:t>
            </a:r>
            <a:r>
              <a:rPr kumimoji="1" lang="en-US" sz="1700" dirty="0" err="1">
                <a:solidFill>
                  <a:srgbClr val="000000"/>
                </a:solidFill>
                <a:latin typeface="Candara" panose="020E0502030303020204" pitchFamily="34" charset="0"/>
              </a:rPr>
              <a:t>Dinsos</a:t>
            </a:r>
            <a:endParaRPr kumimoji="1" lang="id-ID" sz="1700" dirty="0">
              <a:solidFill>
                <a:srgbClr val="000000"/>
              </a:solidFill>
              <a:latin typeface="Candara" panose="020E0502030303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602163" y="5154613"/>
            <a:ext cx="2560637" cy="1828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255" tIns="55127" rIns="110255" bIns="55127" anchor="ctr"/>
          <a:lstStyle/>
          <a:p>
            <a:pPr algn="ctr" defTabSz="1102014">
              <a:defRPr/>
            </a:pPr>
            <a:r>
              <a:rPr kumimoji="1" lang="en-US" sz="1600" dirty="0" err="1">
                <a:solidFill>
                  <a:srgbClr val="000000"/>
                </a:solidFill>
                <a:latin typeface="Candara" panose="020E0502030303020204" pitchFamily="34" charset="0"/>
              </a:rPr>
              <a:t>Langkah</a:t>
            </a:r>
            <a:r>
              <a:rPr kumimoji="1" lang="en-US" sz="1600" dirty="0">
                <a:solidFill>
                  <a:srgbClr val="000000"/>
                </a:solidFill>
                <a:latin typeface="Candara" panose="020E0502030303020204" pitchFamily="34" charset="0"/>
              </a:rPr>
              <a:t> </a:t>
            </a:r>
            <a:r>
              <a:rPr kumimoji="1" lang="en-US" sz="1600" dirty="0" err="1">
                <a:solidFill>
                  <a:srgbClr val="000000"/>
                </a:solidFill>
                <a:latin typeface="Candara" panose="020E0502030303020204" pitchFamily="34" charset="0"/>
              </a:rPr>
              <a:t>Penguatan</a:t>
            </a:r>
            <a:r>
              <a:rPr kumimoji="1" lang="en-US" sz="1600" dirty="0">
                <a:solidFill>
                  <a:srgbClr val="000000"/>
                </a:solidFill>
                <a:latin typeface="Candara" panose="020E0502030303020204" pitchFamily="34" charset="0"/>
              </a:rPr>
              <a:t> </a:t>
            </a:r>
            <a:r>
              <a:rPr kumimoji="1" lang="en-US" sz="1600" dirty="0" err="1">
                <a:solidFill>
                  <a:srgbClr val="000000"/>
                </a:solidFill>
                <a:latin typeface="Candara" panose="020E0502030303020204" pitchFamily="34" charset="0"/>
              </a:rPr>
              <a:t>Kapasitas</a:t>
            </a:r>
            <a:r>
              <a:rPr kumimoji="1" lang="en-US" sz="1600" dirty="0">
                <a:solidFill>
                  <a:srgbClr val="000000"/>
                </a:solidFill>
                <a:latin typeface="Candara" panose="020E0502030303020204" pitchFamily="34" charset="0"/>
              </a:rPr>
              <a:t> </a:t>
            </a:r>
            <a:r>
              <a:rPr kumimoji="1" lang="en-US" sz="1600" dirty="0" err="1">
                <a:solidFill>
                  <a:srgbClr val="000000"/>
                </a:solidFill>
                <a:latin typeface="Candara" panose="020E0502030303020204" pitchFamily="34" charset="0"/>
              </a:rPr>
              <a:t>dan</a:t>
            </a:r>
            <a:r>
              <a:rPr kumimoji="1" lang="en-US" sz="1600" dirty="0">
                <a:solidFill>
                  <a:srgbClr val="000000"/>
                </a:solidFill>
                <a:latin typeface="Candara" panose="020E0502030303020204" pitchFamily="34" charset="0"/>
              </a:rPr>
              <a:t> </a:t>
            </a:r>
            <a:r>
              <a:rPr kumimoji="1" lang="en-US" sz="1600" dirty="0" err="1">
                <a:solidFill>
                  <a:srgbClr val="000000"/>
                </a:solidFill>
                <a:latin typeface="Candara" panose="020E0502030303020204" pitchFamily="34" charset="0"/>
              </a:rPr>
              <a:t>Kesungguhan</a:t>
            </a:r>
            <a:r>
              <a:rPr kumimoji="1" lang="en-US" sz="1600" dirty="0">
                <a:solidFill>
                  <a:srgbClr val="000000"/>
                </a:solidFill>
                <a:latin typeface="Candara" panose="020E0502030303020204" pitchFamily="34" charset="0"/>
              </a:rPr>
              <a:t> </a:t>
            </a:r>
            <a:r>
              <a:rPr kumimoji="1" lang="en-US" sz="1600" dirty="0" err="1">
                <a:solidFill>
                  <a:srgbClr val="000000"/>
                </a:solidFill>
                <a:latin typeface="Candara" panose="020E0502030303020204" pitchFamily="34" charset="0"/>
              </a:rPr>
              <a:t>Pejabat</a:t>
            </a:r>
            <a:r>
              <a:rPr kumimoji="1" lang="en-US" sz="1600" dirty="0">
                <a:solidFill>
                  <a:srgbClr val="000000"/>
                </a:solidFill>
                <a:latin typeface="Candara" panose="020E0502030303020204" pitchFamily="34" charset="0"/>
              </a:rPr>
              <a:t> </a:t>
            </a:r>
            <a:r>
              <a:rPr kumimoji="1" lang="en-US" sz="1600" dirty="0" err="1">
                <a:solidFill>
                  <a:srgbClr val="000000"/>
                </a:solidFill>
                <a:latin typeface="Candara" panose="020E0502030303020204" pitchFamily="34" charset="0"/>
              </a:rPr>
              <a:t>Pengawas</a:t>
            </a:r>
            <a:r>
              <a:rPr kumimoji="1" lang="en-US" sz="1600" dirty="0">
                <a:solidFill>
                  <a:srgbClr val="000000"/>
                </a:solidFill>
                <a:latin typeface="Candara" panose="020E0502030303020204" pitchFamily="34" charset="0"/>
              </a:rPr>
              <a:t> </a:t>
            </a:r>
            <a:r>
              <a:rPr kumimoji="1" lang="en-US" sz="1600" dirty="0" err="1">
                <a:solidFill>
                  <a:srgbClr val="000000"/>
                </a:solidFill>
                <a:latin typeface="Candara" panose="020E0502030303020204" pitchFamily="34" charset="0"/>
              </a:rPr>
              <a:t>dan</a:t>
            </a:r>
            <a:r>
              <a:rPr kumimoji="1" lang="en-US" sz="1600" dirty="0">
                <a:solidFill>
                  <a:srgbClr val="000000"/>
                </a:solidFill>
                <a:latin typeface="Candara" panose="020E0502030303020204" pitchFamily="34" charset="0"/>
              </a:rPr>
              <a:t> </a:t>
            </a:r>
            <a:r>
              <a:rPr kumimoji="1" lang="en-US" sz="1600" dirty="0" err="1">
                <a:solidFill>
                  <a:srgbClr val="000000"/>
                </a:solidFill>
                <a:latin typeface="Candara" panose="020E0502030303020204" pitchFamily="34" charset="0"/>
              </a:rPr>
              <a:t>Pelaksana</a:t>
            </a:r>
            <a:endParaRPr kumimoji="1" lang="id-ID" sz="1600" dirty="0">
              <a:solidFill>
                <a:srgbClr val="000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371600" y="2944813"/>
            <a:ext cx="2759075" cy="183038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255" tIns="55127" rIns="110255" bIns="55127" anchor="ctr"/>
          <a:lstStyle/>
          <a:p>
            <a:pPr algn="ctr" defTabSz="1102014">
              <a:defRPr/>
            </a:pPr>
            <a:r>
              <a:rPr kumimoji="1" lang="en-US" sz="1900" dirty="0" err="1">
                <a:solidFill>
                  <a:srgbClr val="000000"/>
                </a:solidFill>
                <a:latin typeface="Candara" panose="020E0502030303020204" pitchFamily="34" charset="0"/>
              </a:rPr>
              <a:t>Langkah</a:t>
            </a:r>
            <a:r>
              <a:rPr kumimoji="1" lang="en-US" sz="1900" dirty="0">
                <a:solidFill>
                  <a:srgbClr val="000000"/>
                </a:solidFill>
                <a:latin typeface="Candara" panose="020E0502030303020204" pitchFamily="34" charset="0"/>
              </a:rPr>
              <a:t> </a:t>
            </a:r>
            <a:r>
              <a:rPr kumimoji="1" lang="id-ID" sz="1900" dirty="0">
                <a:solidFill>
                  <a:srgbClr val="000000"/>
                </a:solidFill>
                <a:latin typeface="Candara" panose="020E0502030303020204" pitchFamily="34" charset="0"/>
              </a:rPr>
              <a:t>Menerapkan </a:t>
            </a:r>
            <a:r>
              <a:rPr kumimoji="1" lang="en-US" sz="1900" dirty="0" err="1">
                <a:solidFill>
                  <a:srgbClr val="000000"/>
                </a:solidFill>
                <a:latin typeface="Candara" panose="020E0502030303020204" pitchFamily="34" charset="0"/>
              </a:rPr>
              <a:t>Pengendalian</a:t>
            </a:r>
            <a:r>
              <a:rPr kumimoji="1" lang="en-US" sz="1900" dirty="0">
                <a:solidFill>
                  <a:srgbClr val="000000"/>
                </a:solidFill>
                <a:latin typeface="Candara" panose="020E0502030303020204" pitchFamily="34" charset="0"/>
              </a:rPr>
              <a:t> </a:t>
            </a:r>
            <a:r>
              <a:rPr kumimoji="1" lang="id-ID" sz="1900" dirty="0">
                <a:solidFill>
                  <a:srgbClr val="000000"/>
                </a:solidFill>
                <a:latin typeface="Candara" panose="020E0502030303020204" pitchFamily="34" charset="0"/>
              </a:rPr>
              <a:t>SAKIP secara </a:t>
            </a:r>
            <a:r>
              <a:rPr kumimoji="1" lang="en-US" sz="1900" dirty="0" err="1">
                <a:solidFill>
                  <a:srgbClr val="000000"/>
                </a:solidFill>
                <a:latin typeface="Candara" panose="020E0502030303020204" pitchFamily="34" charset="0"/>
              </a:rPr>
              <a:t>periodik</a:t>
            </a:r>
            <a:endParaRPr kumimoji="1" lang="id-ID" sz="1900" dirty="0">
              <a:solidFill>
                <a:srgbClr val="000000"/>
              </a:solidFill>
              <a:latin typeface="Candara" panose="020E0502030303020204" pitchFamily="34" charset="0"/>
            </a:endParaRPr>
          </a:p>
          <a:p>
            <a:pPr algn="ctr" defTabSz="1102014">
              <a:defRPr/>
            </a:pPr>
            <a:endParaRPr kumimoji="1" lang="id-ID" sz="1900" dirty="0">
              <a:solidFill>
                <a:srgbClr val="000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267200" y="3251200"/>
            <a:ext cx="3128963" cy="1685925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255" tIns="55127" rIns="110255" bIns="55127" anchor="ctr"/>
          <a:lstStyle/>
          <a:p>
            <a:pPr algn="ctr" defTabSz="1102014">
              <a:defRPr/>
            </a:pPr>
            <a:r>
              <a:rPr kumimoji="1" lang="en-US" sz="1900" b="1" dirty="0">
                <a:solidFill>
                  <a:schemeClr val="bg1"/>
                </a:solidFill>
              </a:rPr>
              <a:t>P</a:t>
            </a:r>
            <a:r>
              <a:rPr kumimoji="1" lang="id-ID" sz="1900" b="1" dirty="0">
                <a:solidFill>
                  <a:schemeClr val="bg1"/>
                </a:solidFill>
              </a:rPr>
              <a:t>ENGUATAN MANAJEMEN KINERJA PEMERINTAH</a:t>
            </a:r>
          </a:p>
        </p:txBody>
      </p:sp>
      <p:sp>
        <p:nvSpPr>
          <p:cNvPr id="9" name="Rectangle 8"/>
          <p:cNvSpPr/>
          <p:nvPr/>
        </p:nvSpPr>
        <p:spPr>
          <a:xfrm>
            <a:off x="4648200" y="1946670"/>
            <a:ext cx="372627" cy="616349"/>
          </a:xfrm>
          <a:prstGeom prst="rect">
            <a:avLst/>
          </a:prstGeom>
          <a:noFill/>
        </p:spPr>
        <p:txBody>
          <a:bodyPr lIns="61746" tIns="30874" rIns="61746" bIns="30874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defTabSz="1102014">
              <a:defRPr/>
            </a:pPr>
            <a:r>
              <a:rPr kumimoji="1" lang="id-ID" sz="3600" b="1" dirty="0">
                <a:ln w="11430"/>
                <a:solidFill>
                  <a:srgbClr val="FF99FF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</a:rPr>
              <a:t>1</a:t>
            </a:r>
            <a:endParaRPr kumimoji="1" lang="en-US" sz="3600" b="1" dirty="0">
              <a:ln w="11430"/>
              <a:solidFill>
                <a:srgbClr val="FF99FF">
                  <a:lumMod val="50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721314" y="3706019"/>
            <a:ext cx="372627" cy="616349"/>
          </a:xfrm>
          <a:prstGeom prst="rect">
            <a:avLst/>
          </a:prstGeom>
          <a:noFill/>
        </p:spPr>
        <p:txBody>
          <a:bodyPr lIns="61746" tIns="30874" rIns="61746" bIns="30874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defTabSz="1102014">
              <a:defRPr/>
            </a:pPr>
            <a:r>
              <a:rPr kumimoji="1" lang="id-ID" sz="3600" b="1" dirty="0">
                <a:ln w="11430"/>
                <a:solidFill>
                  <a:srgbClr val="FF99FF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</a:rPr>
              <a:t>2</a:t>
            </a:r>
            <a:endParaRPr kumimoji="1" lang="en-US" sz="3600" b="1" dirty="0">
              <a:ln w="11430"/>
              <a:solidFill>
                <a:srgbClr val="FF99FF">
                  <a:lumMod val="50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32773" y="5687219"/>
            <a:ext cx="372627" cy="616349"/>
          </a:xfrm>
          <a:prstGeom prst="rect">
            <a:avLst/>
          </a:prstGeom>
          <a:noFill/>
        </p:spPr>
        <p:txBody>
          <a:bodyPr lIns="61746" tIns="30874" rIns="61746" bIns="30874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defTabSz="1102014">
              <a:defRPr/>
            </a:pPr>
            <a:r>
              <a:rPr kumimoji="1" lang="id-ID" sz="3600" b="1" dirty="0">
                <a:ln w="11430"/>
                <a:solidFill>
                  <a:srgbClr val="FF99FF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</a:rPr>
              <a:t>3</a:t>
            </a:r>
            <a:endParaRPr kumimoji="1" lang="en-US" sz="3600" b="1" dirty="0">
              <a:ln w="11430"/>
              <a:solidFill>
                <a:srgbClr val="FF99FF">
                  <a:lumMod val="50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11499" y="3562972"/>
            <a:ext cx="372627" cy="616349"/>
          </a:xfrm>
          <a:prstGeom prst="rect">
            <a:avLst/>
          </a:prstGeom>
          <a:noFill/>
        </p:spPr>
        <p:txBody>
          <a:bodyPr lIns="61746" tIns="30874" rIns="61746" bIns="30874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defTabSz="1102014">
              <a:defRPr/>
            </a:pPr>
            <a:r>
              <a:rPr kumimoji="1" lang="id-ID" sz="3600" b="1" dirty="0">
                <a:ln w="11430"/>
                <a:solidFill>
                  <a:srgbClr val="FF99FF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</a:rPr>
              <a:t>4</a:t>
            </a:r>
            <a:endParaRPr kumimoji="1" lang="en-US" sz="3600" b="1" dirty="0">
              <a:ln w="11430"/>
              <a:solidFill>
                <a:srgbClr val="FF99FF">
                  <a:lumMod val="50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371600" y="201613"/>
            <a:ext cx="8816975" cy="739775"/>
          </a:xfrm>
        </p:spPr>
        <p:txBody>
          <a:bodyPr/>
          <a:lstStyle/>
          <a:p>
            <a:r>
              <a:rPr lang="en-US" sz="4800" smtClean="0">
                <a:solidFill>
                  <a:schemeClr val="bg1"/>
                </a:solidFill>
              </a:rPr>
              <a:t>MANFAAT PENERAPAN SAKIP</a:t>
            </a:r>
          </a:p>
        </p:txBody>
      </p:sp>
      <p:sp>
        <p:nvSpPr>
          <p:cNvPr id="20483" name="TextBox 3"/>
          <p:cNvSpPr txBox="1">
            <a:spLocks noChangeArrowheads="1"/>
          </p:cNvSpPr>
          <p:nvPr/>
        </p:nvSpPr>
        <p:spPr bwMode="auto">
          <a:xfrm>
            <a:off x="609600" y="2182813"/>
            <a:ext cx="103632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200000"/>
              </a:lnSpc>
              <a:buFont typeface="Calibri" panose="020F0502020204030204" pitchFamily="34" charset="0"/>
              <a:buAutoNum type="arabicPeriod"/>
            </a:pPr>
            <a:r>
              <a:rPr lang="en-US" sz="2000">
                <a:solidFill>
                  <a:srgbClr val="FFFF00"/>
                </a:solidFill>
              </a:rPr>
              <a:t>Dapat digunakan sebagai alat evaluasi lembaga</a:t>
            </a:r>
          </a:p>
          <a:p>
            <a:pPr>
              <a:lnSpc>
                <a:spcPct val="200000"/>
              </a:lnSpc>
              <a:buFont typeface="Calibri" panose="020F0502020204030204" pitchFamily="34" charset="0"/>
              <a:buAutoNum type="arabicPeriod"/>
            </a:pPr>
            <a:r>
              <a:rPr lang="en-US" sz="2000">
                <a:solidFill>
                  <a:srgbClr val="FFFF00"/>
                </a:solidFill>
              </a:rPr>
              <a:t>Untuk melihat / menilai  hasil kinerja </a:t>
            </a:r>
          </a:p>
          <a:p>
            <a:pPr>
              <a:lnSpc>
                <a:spcPct val="200000"/>
              </a:lnSpc>
              <a:buFont typeface="Calibri" panose="020F0502020204030204" pitchFamily="34" charset="0"/>
              <a:buAutoNum type="arabicPeriod"/>
            </a:pPr>
            <a:r>
              <a:rPr lang="en-US" sz="2000">
                <a:solidFill>
                  <a:srgbClr val="FFFF00"/>
                </a:solidFill>
              </a:rPr>
              <a:t>Untuk menyusun  bahan masukan penyempurnaan  penyelenggaraan kesejahteraan sosial</a:t>
            </a:r>
          </a:p>
          <a:p>
            <a:pPr>
              <a:lnSpc>
                <a:spcPct val="200000"/>
              </a:lnSpc>
              <a:buFont typeface="Calibri" panose="020F0502020204030204" pitchFamily="34" charset="0"/>
              <a:buAutoNum type="arabicPeriod"/>
            </a:pPr>
            <a:r>
              <a:rPr lang="en-US" sz="2000">
                <a:solidFill>
                  <a:srgbClr val="FFFF00"/>
                </a:solidFill>
              </a:rPr>
              <a:t>Meningkatkan komitmen  penyelenggara  program  kesejahteraan sosial</a:t>
            </a:r>
          </a:p>
          <a:p>
            <a:pPr>
              <a:lnSpc>
                <a:spcPct val="200000"/>
              </a:lnSpc>
              <a:buFont typeface="Calibri" panose="020F0502020204030204" pitchFamily="34" charset="0"/>
              <a:buAutoNum type="arabicPeriod"/>
            </a:pPr>
            <a:r>
              <a:rPr lang="en-US" sz="2000">
                <a:solidFill>
                  <a:srgbClr val="FFFF00"/>
                </a:solidFill>
              </a:rPr>
              <a:t>Meningkatkan efektivitas pelaksanaan program  kesejahteraan sosial</a:t>
            </a:r>
          </a:p>
          <a:p>
            <a:pPr>
              <a:lnSpc>
                <a:spcPct val="200000"/>
              </a:lnSpc>
              <a:buFont typeface="Calibri" panose="020F0502020204030204" pitchFamily="34" charset="0"/>
              <a:buAutoNum type="arabicPeriod"/>
            </a:pPr>
            <a:r>
              <a:rPr lang="en-US" sz="2000">
                <a:solidFill>
                  <a:srgbClr val="FFFF00"/>
                </a:solidFill>
              </a:rPr>
              <a:t>Dapat memperjelas tujuan dan sasaran penyelenggaraan kesejahteraan sosial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352800" y="76200"/>
            <a:ext cx="4419600" cy="762000"/>
          </a:xfrm>
          <a:prstGeom prst="round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/>
              <a:t>PENGHARGAAN YANG DITERIMA TAHUN 2016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0" y="0"/>
            <a:ext cx="1188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id-ID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562100" y="5992813"/>
            <a:ext cx="8496300" cy="52228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sz="1400" b="1" i="1">
                <a:solidFill>
                  <a:schemeClr val="bg1"/>
                </a:solidFill>
              </a:rPr>
              <a:t>Penghargaan  Pemecahan Rekor Muri tentang Senam Lansia, makan  lempok dan nasi pecel  sebanyak  15.000 peserta Tahun 2016</a:t>
            </a:r>
            <a:endParaRPr lang="en-US" sz="1400">
              <a:solidFill>
                <a:schemeClr val="bg1"/>
              </a:solidFill>
            </a:endParaRPr>
          </a:p>
        </p:txBody>
      </p:sp>
      <p:pic>
        <p:nvPicPr>
          <p:cNvPr id="21509" name="Picture 12" descr="D:\FOTO DAYASOS\IMG_889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7200" y="973138"/>
            <a:ext cx="3124200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13" descr="D:\FOTO DAYASOS\IMG-20170728-WA000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973138"/>
            <a:ext cx="350520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14" descr="D:\FOTO DAYASOS\28 Mei 2016, HLUN &amp; Rekor Muri\IMG_220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3402013"/>
            <a:ext cx="10591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15" descr="D:\FOTO DAYASOS\28 Mei 2016, HLUN &amp; Rekor Muri\IMG_2328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1400" y="973138"/>
            <a:ext cx="3962400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 descr="F:\Fotonkegiatan Bantuan Perintis Kemerdekaan\senyum nene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0875" y="0"/>
            <a:ext cx="6424613" cy="741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7" descr="F:\Fotonkegiatan Bantuan Perintis Kemerdekaan\POWER-POINT\makmu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1713" y="0"/>
            <a:ext cx="4776787" cy="741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002242" y="5682562"/>
            <a:ext cx="9882717" cy="115698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59" b="1" dirty="0">
                <a:ln w="11430">
                  <a:solidFill>
                    <a:schemeClr val="accent1">
                      <a:alpha val="0"/>
                    </a:schemeClr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PMKS LEBIH SEJAHTERA, PSKS LEBIH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59" b="1" dirty="0">
                <a:ln w="11430">
                  <a:solidFill>
                    <a:schemeClr val="accent1">
                      <a:alpha val="0"/>
                    </a:schemeClr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KUAT DAN BERDAYA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57600" y="2852761"/>
            <a:ext cx="4309696" cy="6246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59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TERIMA KASIH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8179</TotalTime>
  <Words>1275</Words>
  <Application>Microsoft Office PowerPoint</Application>
  <PresentationFormat>Custom</PresentationFormat>
  <Paragraphs>398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5" baseType="lpstr">
      <vt:lpstr>Tahoma</vt:lpstr>
      <vt:lpstr>Arial</vt:lpstr>
      <vt:lpstr>Calibri</vt:lpstr>
      <vt:lpstr>Berlin Sans FB</vt:lpstr>
      <vt:lpstr>Gill Sans Ultra Bold Condensed</vt:lpstr>
      <vt:lpstr>Arial Narrow</vt:lpstr>
      <vt:lpstr>+mj-lt</vt:lpstr>
      <vt:lpstr>Rockwell</vt:lpstr>
      <vt:lpstr>Times New Roman</vt:lpstr>
      <vt:lpstr>Wingdings</vt:lpstr>
      <vt:lpstr>Arial Black</vt:lpstr>
      <vt:lpstr>Brush Script MT</vt:lpstr>
      <vt:lpstr>Candara</vt:lpstr>
      <vt:lpstr>Office Theme</vt:lpstr>
      <vt:lpstr>PowerPoint Presentation</vt:lpstr>
      <vt:lpstr>PowerPoint Presentation</vt:lpstr>
      <vt:lpstr>PowerPoint Presentation</vt:lpstr>
      <vt:lpstr>RENCANA STRATEGIS ( RENSTRA ) DINAS DINAS SOSIAL KABUPATEN BLITAR TAHUN 2016 - 2021 (lanjutan)</vt:lpstr>
      <vt:lpstr>PowerPoint Presentation</vt:lpstr>
      <vt:lpstr>PowerPoint Presentation</vt:lpstr>
      <vt:lpstr>PowerPoint Presentation</vt:lpstr>
      <vt:lpstr>PowerPoint Presentation</vt:lpstr>
      <vt:lpstr>PERJANJIAN KINERJA TAHUN 2017 Eselon (III)</vt:lpstr>
      <vt:lpstr>PERJANJIAN KINERJA TAHUN 2017 Eselon (IV)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LANGKAH-LANGKAH OPTIMALISASI PENERAPAN SAKIP </vt:lpstr>
      <vt:lpstr>MANFAAT PENERAPAN SAKIP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TIPE-TIPE KELOMPOK (CHARLES GARVIN :1987)</dc:title>
  <dc:creator>Drs.Meiti</dc:creator>
  <cp:lastModifiedBy>WIRA</cp:lastModifiedBy>
  <cp:revision>303</cp:revision>
  <cp:lastPrinted>2017-07-27T04:15:09Z</cp:lastPrinted>
  <dcterms:created xsi:type="dcterms:W3CDTF">2008-07-23T02:21:52Z</dcterms:created>
  <dcterms:modified xsi:type="dcterms:W3CDTF">2017-08-15T07:30:36Z</dcterms:modified>
</cp:coreProperties>
</file>