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4022" r:id="rId2"/>
  </p:sldMasterIdLst>
  <p:notesMasterIdLst>
    <p:notesMasterId r:id="rId26"/>
  </p:notesMasterIdLst>
  <p:handoutMasterIdLst>
    <p:handoutMasterId r:id="rId27"/>
  </p:handoutMasterIdLst>
  <p:sldIdLst>
    <p:sldId id="256" r:id="rId3"/>
    <p:sldId id="328" r:id="rId4"/>
    <p:sldId id="347" r:id="rId5"/>
    <p:sldId id="343" r:id="rId6"/>
    <p:sldId id="346" r:id="rId7"/>
    <p:sldId id="345" r:id="rId8"/>
    <p:sldId id="335" r:id="rId9"/>
    <p:sldId id="336" r:id="rId10"/>
    <p:sldId id="317" r:id="rId11"/>
    <p:sldId id="319" r:id="rId12"/>
    <p:sldId id="330" r:id="rId13"/>
    <p:sldId id="332" r:id="rId14"/>
    <p:sldId id="337" r:id="rId15"/>
    <p:sldId id="321" r:id="rId16"/>
    <p:sldId id="322" r:id="rId17"/>
    <p:sldId id="323" r:id="rId18"/>
    <p:sldId id="324" r:id="rId19"/>
    <p:sldId id="338" r:id="rId20"/>
    <p:sldId id="325" r:id="rId21"/>
    <p:sldId id="349" r:id="rId22"/>
    <p:sldId id="348" r:id="rId23"/>
    <p:sldId id="326" r:id="rId24"/>
    <p:sldId id="327" r:id="rId25"/>
  </p:sldIdLst>
  <p:sldSz cx="10972800" cy="6858000"/>
  <p:notesSz cx="7102475" cy="11217275"/>
  <p:defaultTextStyle>
    <a:defPPr>
      <a:defRPr lang="en-US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060" autoAdjust="0"/>
  </p:normalViewPr>
  <p:slideViewPr>
    <p:cSldViewPr>
      <p:cViewPr>
        <p:scale>
          <a:sx n="89" d="100"/>
          <a:sy n="89" d="100"/>
        </p:scale>
        <p:origin x="-336" y="57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F7B0D-9556-4E94-9A3F-7CA7970DA89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D3FEF-ACE0-4B4D-8B26-CC83BBB49DD9}">
      <dgm:prSet phldrT="[Text]"/>
      <dgm:spPr/>
      <dgm:t>
        <a:bodyPr/>
        <a:lstStyle/>
        <a:p>
          <a:r>
            <a:rPr lang="en-US" dirty="0" smtClean="0"/>
            <a:t>VISI </a:t>
          </a:r>
          <a:endParaRPr lang="en-US" dirty="0"/>
        </a:p>
      </dgm:t>
    </dgm:pt>
    <dgm:pt modelId="{BD31AC0D-A978-4E82-BC5A-5D028376F0DF}" type="parTrans" cxnId="{7DEF134B-E7B1-4185-81AA-EC02163DFC39}">
      <dgm:prSet/>
      <dgm:spPr/>
      <dgm:t>
        <a:bodyPr/>
        <a:lstStyle/>
        <a:p>
          <a:endParaRPr lang="en-US"/>
        </a:p>
      </dgm:t>
    </dgm:pt>
    <dgm:pt modelId="{DFC1802D-4C02-4FE1-A326-6DC651E46368}" type="sibTrans" cxnId="{7DEF134B-E7B1-4185-81AA-EC02163DFC39}">
      <dgm:prSet/>
      <dgm:spPr/>
      <dgm:t>
        <a:bodyPr/>
        <a:lstStyle/>
        <a:p>
          <a:endParaRPr lang="en-US"/>
        </a:p>
      </dgm:t>
    </dgm:pt>
    <dgm:pt modelId="{1CE22765-E5A1-4901-8E7C-F6F3C6A73912}">
      <dgm:prSet phldrT="[Text]" custT="1"/>
      <dgm:spPr/>
      <dgm:t>
        <a:bodyPr/>
        <a:lstStyle/>
        <a:p>
          <a:pPr algn="ctr"/>
          <a:r>
            <a:rPr lang="en-US" sz="2400" dirty="0" smtClean="0"/>
            <a:t>  </a:t>
          </a:r>
          <a:endParaRPr lang="en-US" sz="2400" dirty="0"/>
        </a:p>
      </dgm:t>
    </dgm:pt>
    <dgm:pt modelId="{8EA9FC16-583A-4532-90A3-809AE686FF76}" type="parTrans" cxnId="{C81016BD-4F3C-4E6C-848B-FE7DEAFF8E52}">
      <dgm:prSet/>
      <dgm:spPr/>
      <dgm:t>
        <a:bodyPr/>
        <a:lstStyle/>
        <a:p>
          <a:endParaRPr lang="en-US"/>
        </a:p>
      </dgm:t>
    </dgm:pt>
    <dgm:pt modelId="{16CB2F37-A2DD-44E5-B363-A0738DC46AC5}" type="sibTrans" cxnId="{C81016BD-4F3C-4E6C-848B-FE7DEAFF8E52}">
      <dgm:prSet/>
      <dgm:spPr/>
      <dgm:t>
        <a:bodyPr/>
        <a:lstStyle/>
        <a:p>
          <a:endParaRPr lang="en-US"/>
        </a:p>
      </dgm:t>
    </dgm:pt>
    <dgm:pt modelId="{8FB7E5AB-EB0C-4CB7-BEF3-B0E786D5A371}">
      <dgm:prSet phldrT="[Text]" custT="1"/>
      <dgm:spPr/>
      <dgm:t>
        <a:bodyPr/>
        <a:lstStyle/>
        <a:p>
          <a:pPr algn="ctr"/>
          <a:r>
            <a:rPr lang="id-ID" sz="2400" b="1" dirty="0" smtClean="0"/>
            <a:t>“</a:t>
          </a:r>
          <a:r>
            <a:rPr lang="id-ID" sz="2400" b="1" i="1" dirty="0" smtClean="0"/>
            <a:t>Me</a:t>
          </a:r>
          <a:r>
            <a:rPr lang="en-US" sz="2400" b="1" i="1" dirty="0" err="1" smtClean="0"/>
            <a:t>wujudkan</a:t>
          </a:r>
          <a:r>
            <a:rPr lang="en-US" sz="2400" b="1" i="1" dirty="0" smtClean="0"/>
            <a:t> </a:t>
          </a:r>
          <a:r>
            <a:rPr lang="id-ID" sz="2400" b="1" i="1" dirty="0" smtClean="0"/>
            <a:t> Kabupaten </a:t>
          </a:r>
          <a:r>
            <a:rPr lang="en-US" sz="2400" b="1" i="1" dirty="0" smtClean="0"/>
            <a:t> </a:t>
          </a:r>
          <a:r>
            <a:rPr lang="id-ID" sz="2400" b="1" i="1" dirty="0" smtClean="0"/>
            <a:t>Blitar Lebih Sejahtera, </a:t>
          </a:r>
          <a:r>
            <a:rPr lang="en-US" sz="2400" b="1" i="1" dirty="0" smtClean="0"/>
            <a:t> </a:t>
          </a:r>
          <a:r>
            <a:rPr lang="id-ID" sz="2400" b="1" i="1" dirty="0" smtClean="0"/>
            <a:t>Maju </a:t>
          </a:r>
          <a:r>
            <a:rPr lang="en-US" sz="2400" b="1" i="1" dirty="0" smtClean="0"/>
            <a:t> </a:t>
          </a:r>
          <a:r>
            <a:rPr lang="id-ID" sz="2400" b="1" i="1" dirty="0" smtClean="0"/>
            <a:t>dan </a:t>
          </a:r>
          <a:r>
            <a:rPr lang="en-US" sz="2400" b="1" i="1" dirty="0" smtClean="0"/>
            <a:t> </a:t>
          </a:r>
          <a:r>
            <a:rPr lang="id-ID" sz="2400" b="1" i="1" dirty="0" smtClean="0"/>
            <a:t>Berdaya Saing</a:t>
          </a:r>
          <a:r>
            <a:rPr lang="en-US" sz="2400" b="1" i="1" dirty="0" smtClean="0"/>
            <a:t>”</a:t>
          </a:r>
          <a:r>
            <a:rPr lang="id-ID" sz="2400" b="1" dirty="0" smtClean="0"/>
            <a:t> </a:t>
          </a:r>
          <a:endParaRPr lang="en-US" sz="2400" dirty="0"/>
        </a:p>
      </dgm:t>
    </dgm:pt>
    <dgm:pt modelId="{2DA388AB-586D-49AC-80A8-0B23DB346CDE}" type="parTrans" cxnId="{5115509B-5B49-493B-9FE4-83F87FF1C67A}">
      <dgm:prSet/>
      <dgm:spPr/>
      <dgm:t>
        <a:bodyPr/>
        <a:lstStyle/>
        <a:p>
          <a:endParaRPr lang="en-US"/>
        </a:p>
      </dgm:t>
    </dgm:pt>
    <dgm:pt modelId="{0D6494ED-2E98-420A-855F-3392C06096A0}" type="sibTrans" cxnId="{5115509B-5B49-493B-9FE4-83F87FF1C67A}">
      <dgm:prSet/>
      <dgm:spPr/>
      <dgm:t>
        <a:bodyPr/>
        <a:lstStyle/>
        <a:p>
          <a:endParaRPr lang="en-US"/>
        </a:p>
      </dgm:t>
    </dgm:pt>
    <dgm:pt modelId="{34606F0C-492F-42ED-A00A-E0637C39402A}">
      <dgm:prSet phldrT="[Text]" custT="1"/>
      <dgm:spPr/>
      <dgm:t>
        <a:bodyPr/>
        <a:lstStyle/>
        <a:p>
          <a:pPr algn="ctr"/>
          <a:endParaRPr lang="en-US" sz="2400" dirty="0"/>
        </a:p>
      </dgm:t>
    </dgm:pt>
    <dgm:pt modelId="{47DD5D8C-89AE-483A-B9E5-7B1AA5D13B1D}" type="parTrans" cxnId="{CF0CC319-5173-4E46-B366-8BF5D6ED5043}">
      <dgm:prSet/>
      <dgm:spPr/>
      <dgm:t>
        <a:bodyPr/>
        <a:lstStyle/>
        <a:p>
          <a:endParaRPr lang="en-US"/>
        </a:p>
      </dgm:t>
    </dgm:pt>
    <dgm:pt modelId="{D536F302-D894-4146-876E-45FB095AF5FB}" type="sibTrans" cxnId="{CF0CC319-5173-4E46-B366-8BF5D6ED5043}">
      <dgm:prSet/>
      <dgm:spPr/>
      <dgm:t>
        <a:bodyPr/>
        <a:lstStyle/>
        <a:p>
          <a:endParaRPr lang="en-US"/>
        </a:p>
      </dgm:t>
    </dgm:pt>
    <dgm:pt modelId="{D73E98FD-8141-4408-823A-335EE6D0665C}" type="pres">
      <dgm:prSet presAssocID="{3D8F7B0D-9556-4E94-9A3F-7CA7970DA89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35E82B-0466-4270-B305-C9BE039991F2}" type="pres">
      <dgm:prSet presAssocID="{0E9D3FEF-ACE0-4B4D-8B26-CC83BBB49DD9}" presName="linNode" presStyleCnt="0"/>
      <dgm:spPr/>
    </dgm:pt>
    <dgm:pt modelId="{93D32190-6585-4A41-B7B4-4BB4AA279D28}" type="pres">
      <dgm:prSet presAssocID="{0E9D3FEF-ACE0-4B4D-8B26-CC83BBB49DD9}" presName="parentShp" presStyleLbl="node1" presStyleIdx="0" presStyleCnt="1" custScaleX="72055" custScaleY="25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EFFF3-2829-45F0-B3D5-D43910FFB1A9}" type="pres">
      <dgm:prSet presAssocID="{0E9D3FEF-ACE0-4B4D-8B26-CC83BBB49DD9}" presName="childShp" presStyleLbl="bgAccFollowNode1" presStyleIdx="0" presStyleCnt="1" custScaleX="96929" custScaleY="6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0DDD9-FD9C-4812-BDDE-03A2C63C7BCA}" type="presOf" srcId="{8FB7E5AB-EB0C-4CB7-BEF3-B0E786D5A371}" destId="{2E9EFFF3-2829-45F0-B3D5-D43910FFB1A9}" srcOrd="0" destOrd="2" presId="urn:microsoft.com/office/officeart/2005/8/layout/vList6"/>
    <dgm:cxn modelId="{CAE657DB-BE3E-4F76-B75D-757915D36FC3}" type="presOf" srcId="{34606F0C-492F-42ED-A00A-E0637C39402A}" destId="{2E9EFFF3-2829-45F0-B3D5-D43910FFB1A9}" srcOrd="0" destOrd="1" presId="urn:microsoft.com/office/officeart/2005/8/layout/vList6"/>
    <dgm:cxn modelId="{CF0CC319-5173-4E46-B366-8BF5D6ED5043}" srcId="{0E9D3FEF-ACE0-4B4D-8B26-CC83BBB49DD9}" destId="{34606F0C-492F-42ED-A00A-E0637C39402A}" srcOrd="1" destOrd="0" parTransId="{47DD5D8C-89AE-483A-B9E5-7B1AA5D13B1D}" sibTransId="{D536F302-D894-4146-876E-45FB095AF5FB}"/>
    <dgm:cxn modelId="{C81016BD-4F3C-4E6C-848B-FE7DEAFF8E52}" srcId="{0E9D3FEF-ACE0-4B4D-8B26-CC83BBB49DD9}" destId="{1CE22765-E5A1-4901-8E7C-F6F3C6A73912}" srcOrd="0" destOrd="0" parTransId="{8EA9FC16-583A-4532-90A3-809AE686FF76}" sibTransId="{16CB2F37-A2DD-44E5-B363-A0738DC46AC5}"/>
    <dgm:cxn modelId="{5115509B-5B49-493B-9FE4-83F87FF1C67A}" srcId="{0E9D3FEF-ACE0-4B4D-8B26-CC83BBB49DD9}" destId="{8FB7E5AB-EB0C-4CB7-BEF3-B0E786D5A371}" srcOrd="2" destOrd="0" parTransId="{2DA388AB-586D-49AC-80A8-0B23DB346CDE}" sibTransId="{0D6494ED-2E98-420A-855F-3392C06096A0}"/>
    <dgm:cxn modelId="{D6996239-A76C-4852-821C-622F53C038D9}" type="presOf" srcId="{1CE22765-E5A1-4901-8E7C-F6F3C6A73912}" destId="{2E9EFFF3-2829-45F0-B3D5-D43910FFB1A9}" srcOrd="0" destOrd="0" presId="urn:microsoft.com/office/officeart/2005/8/layout/vList6"/>
    <dgm:cxn modelId="{7DEF134B-E7B1-4185-81AA-EC02163DFC39}" srcId="{3D8F7B0D-9556-4E94-9A3F-7CA7970DA896}" destId="{0E9D3FEF-ACE0-4B4D-8B26-CC83BBB49DD9}" srcOrd="0" destOrd="0" parTransId="{BD31AC0D-A978-4E82-BC5A-5D028376F0DF}" sibTransId="{DFC1802D-4C02-4FE1-A326-6DC651E46368}"/>
    <dgm:cxn modelId="{11A22124-B770-4AAC-AC86-6B1596C09563}" type="presOf" srcId="{0E9D3FEF-ACE0-4B4D-8B26-CC83BBB49DD9}" destId="{93D32190-6585-4A41-B7B4-4BB4AA279D28}" srcOrd="0" destOrd="0" presId="urn:microsoft.com/office/officeart/2005/8/layout/vList6"/>
    <dgm:cxn modelId="{7F64237A-0D9F-4431-B2EE-86A4D0A26CF1}" type="presOf" srcId="{3D8F7B0D-9556-4E94-9A3F-7CA7970DA896}" destId="{D73E98FD-8141-4408-823A-335EE6D0665C}" srcOrd="0" destOrd="0" presId="urn:microsoft.com/office/officeart/2005/8/layout/vList6"/>
    <dgm:cxn modelId="{F7A4A51E-52DB-4317-9BD5-7E7E9A07C952}" type="presParOf" srcId="{D73E98FD-8141-4408-823A-335EE6D0665C}" destId="{EE35E82B-0466-4270-B305-C9BE039991F2}" srcOrd="0" destOrd="0" presId="urn:microsoft.com/office/officeart/2005/8/layout/vList6"/>
    <dgm:cxn modelId="{9E5FD52D-6634-4D72-A544-49F77101CAB0}" type="presParOf" srcId="{EE35E82B-0466-4270-B305-C9BE039991F2}" destId="{93D32190-6585-4A41-B7B4-4BB4AA279D28}" srcOrd="0" destOrd="0" presId="urn:microsoft.com/office/officeart/2005/8/layout/vList6"/>
    <dgm:cxn modelId="{1AB23EEC-A001-495B-ABB2-43B326CC56FA}" type="presParOf" srcId="{EE35E82B-0466-4270-B305-C9BE039991F2}" destId="{2E9EFFF3-2829-45F0-B3D5-D43910FFB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7768A-F904-458F-8964-6CB1DF8701F9}" type="doc">
      <dgm:prSet loTypeId="urn:microsoft.com/office/officeart/2005/8/layout/process1" loCatId="process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C17FB6B-2C37-42C5-8163-B542CEC84D9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err="1" smtClean="0"/>
            <a:t>Sasaran</a:t>
          </a:r>
          <a:r>
            <a:rPr lang="en-US" b="1" dirty="0" smtClean="0"/>
            <a:t> :    1. </a:t>
          </a:r>
          <a:r>
            <a:rPr lang="nn-NO" b="1" dirty="0" smtClean="0"/>
            <a:t>Meningkatnya </a:t>
          </a:r>
          <a:r>
            <a:rPr lang="en-US" b="1" dirty="0" err="1" smtClean="0"/>
            <a:t>efektifitas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efisiensi</a:t>
          </a:r>
          <a:r>
            <a:rPr lang="en-US" b="1" dirty="0" smtClean="0"/>
            <a:t> </a:t>
          </a:r>
          <a:r>
            <a:rPr lang="en-US" b="1" dirty="0" err="1" smtClean="0"/>
            <a:t>serta</a:t>
          </a:r>
          <a:r>
            <a:rPr lang="en-US" b="1" dirty="0" smtClean="0"/>
            <a:t> </a:t>
          </a:r>
        </a:p>
        <a:p>
          <a:pPr rtl="0"/>
          <a:r>
            <a:rPr lang="en-US" b="1" dirty="0" smtClean="0"/>
            <a:t>                  </a:t>
          </a:r>
          <a:r>
            <a:rPr lang="en-US" b="1" dirty="0" err="1" smtClean="0"/>
            <a:t>Akuntabilitas</a:t>
          </a:r>
          <a:r>
            <a:rPr lang="en-US" b="1" dirty="0" smtClean="0"/>
            <a:t> </a:t>
          </a:r>
          <a:r>
            <a:rPr lang="en-US" b="1" dirty="0" err="1" smtClean="0"/>
            <a:t>kinerja</a:t>
          </a:r>
          <a:r>
            <a:rPr lang="en-US" b="1" dirty="0" smtClean="0"/>
            <a:t> </a:t>
          </a:r>
          <a:r>
            <a:rPr lang="en-US" b="1" dirty="0" err="1" smtClean="0"/>
            <a:t>Pemerintah</a:t>
          </a:r>
          <a:r>
            <a:rPr lang="en-US" b="1" dirty="0" smtClean="0"/>
            <a:t> Daerah</a:t>
          </a:r>
        </a:p>
        <a:p>
          <a:pPr rtl="0"/>
          <a:r>
            <a:rPr lang="en-US" b="1" dirty="0" smtClean="0"/>
            <a:t>2. </a:t>
          </a:r>
          <a:r>
            <a:rPr lang="en-US" b="1" dirty="0" err="1" smtClean="0"/>
            <a:t>Meningkatnya</a:t>
          </a:r>
          <a:r>
            <a:rPr lang="en-US" b="1" dirty="0" smtClean="0"/>
            <a:t> </a:t>
          </a:r>
          <a:r>
            <a:rPr lang="en-US" b="1" dirty="0" err="1" smtClean="0"/>
            <a:t>Pelayanan</a:t>
          </a:r>
          <a:r>
            <a:rPr lang="en-US" b="1" dirty="0" smtClean="0"/>
            <a:t> </a:t>
          </a:r>
          <a:r>
            <a:rPr lang="en-US" b="1" dirty="0" err="1" smtClean="0"/>
            <a:t>Publik</a:t>
          </a:r>
          <a:endParaRPr lang="en-US" b="1" dirty="0"/>
        </a:p>
      </dgm:t>
    </dgm:pt>
    <dgm:pt modelId="{EFAE7ED8-6913-480E-823D-877E5AE3AD20}" type="parTrans" cxnId="{A150C2AF-3F96-499A-9280-2A71AEF9319C}">
      <dgm:prSet/>
      <dgm:spPr/>
      <dgm:t>
        <a:bodyPr/>
        <a:lstStyle/>
        <a:p>
          <a:endParaRPr lang="en-US"/>
        </a:p>
      </dgm:t>
    </dgm:pt>
    <dgm:pt modelId="{45CD1DD8-FBCE-4D2F-AAEC-563FBBE21874}" type="sibTrans" cxnId="{A150C2AF-3F96-499A-9280-2A71AEF9319C}">
      <dgm:prSet/>
      <dgm:spPr/>
      <dgm:t>
        <a:bodyPr/>
        <a:lstStyle/>
        <a:p>
          <a:endParaRPr lang="en-US"/>
        </a:p>
      </dgm:t>
    </dgm:pt>
    <dgm:pt modelId="{AA2613E0-40EE-422B-8E21-A66F65BCE1E5}" type="pres">
      <dgm:prSet presAssocID="{5DC7768A-F904-458F-8964-6CB1DF8701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E9285-2C75-4765-9D3B-BE1B33AD4436}" type="pres">
      <dgm:prSet presAssocID="{7C17FB6B-2C37-42C5-8163-B542CEC84D9D}" presName="node" presStyleLbl="node1" presStyleIdx="0" presStyleCnt="1" custLinFactNeighborY="11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A2793-DB32-4220-B8EF-958347A2B65B}" type="presOf" srcId="{7C17FB6B-2C37-42C5-8163-B542CEC84D9D}" destId="{40BE9285-2C75-4765-9D3B-BE1B33AD4436}" srcOrd="0" destOrd="0" presId="urn:microsoft.com/office/officeart/2005/8/layout/process1"/>
    <dgm:cxn modelId="{3D702B78-4690-4EF3-AE0E-8DA2102C880B}" type="presOf" srcId="{5DC7768A-F904-458F-8964-6CB1DF8701F9}" destId="{AA2613E0-40EE-422B-8E21-A66F65BCE1E5}" srcOrd="0" destOrd="0" presId="urn:microsoft.com/office/officeart/2005/8/layout/process1"/>
    <dgm:cxn modelId="{A150C2AF-3F96-499A-9280-2A71AEF9319C}" srcId="{5DC7768A-F904-458F-8964-6CB1DF8701F9}" destId="{7C17FB6B-2C37-42C5-8163-B542CEC84D9D}" srcOrd="0" destOrd="0" parTransId="{EFAE7ED8-6913-480E-823D-877E5AE3AD20}" sibTransId="{45CD1DD8-FBCE-4D2F-AAEC-563FBBE21874}"/>
    <dgm:cxn modelId="{5CC88EB4-60BF-4180-9AD5-3EFF7732B0D7}" type="presParOf" srcId="{AA2613E0-40EE-422B-8E21-A66F65BCE1E5}" destId="{40BE9285-2C75-4765-9D3B-BE1B33AD443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8E462-5B98-4C5D-BDD1-23FFED496CF8}" type="doc">
      <dgm:prSet loTypeId="urn:microsoft.com/office/officeart/2005/8/layout/process1" loCatId="process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658146F-1FDF-43E5-B2D4-1B5B0FEDA795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400" b="1" dirty="0" smtClean="0"/>
            <a:t>CAMAT   SELOREJO</a:t>
          </a:r>
          <a:endParaRPr lang="en-US" sz="2400" b="1" dirty="0"/>
        </a:p>
      </dgm:t>
    </dgm:pt>
    <dgm:pt modelId="{43D26BF1-C8FE-40CC-B167-A9852139EC71}" type="parTrans" cxnId="{604265C3-FF24-4801-9123-467B3732060F}">
      <dgm:prSet/>
      <dgm:spPr/>
      <dgm:t>
        <a:bodyPr/>
        <a:lstStyle/>
        <a:p>
          <a:endParaRPr lang="en-US" sz="2400"/>
        </a:p>
      </dgm:t>
    </dgm:pt>
    <dgm:pt modelId="{B0E4F2A0-2279-43D6-A91F-BDD9C090B712}" type="sibTrans" cxnId="{604265C3-FF24-4801-9123-467B3732060F}">
      <dgm:prSet/>
      <dgm:spPr/>
      <dgm:t>
        <a:bodyPr/>
        <a:lstStyle/>
        <a:p>
          <a:endParaRPr lang="en-US" sz="2400"/>
        </a:p>
      </dgm:t>
    </dgm:pt>
    <dgm:pt modelId="{1F2BDE48-1D8B-45B3-9D5C-0789FEBEC663}" type="pres">
      <dgm:prSet presAssocID="{4738E462-5B98-4C5D-BDD1-23FFED496C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B5B1D-BB6F-41ED-B5E2-617C50945FC4}" type="pres">
      <dgm:prSet presAssocID="{1658146F-1FDF-43E5-B2D4-1B5B0FEDA79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265C3-FF24-4801-9123-467B3732060F}" srcId="{4738E462-5B98-4C5D-BDD1-23FFED496CF8}" destId="{1658146F-1FDF-43E5-B2D4-1B5B0FEDA795}" srcOrd="0" destOrd="0" parTransId="{43D26BF1-C8FE-40CC-B167-A9852139EC71}" sibTransId="{B0E4F2A0-2279-43D6-A91F-BDD9C090B712}"/>
    <dgm:cxn modelId="{E9A9E270-399E-47B0-B793-F568FAA84D71}" type="presOf" srcId="{1658146F-1FDF-43E5-B2D4-1B5B0FEDA795}" destId="{AC7B5B1D-BB6F-41ED-B5E2-617C50945FC4}" srcOrd="0" destOrd="0" presId="urn:microsoft.com/office/officeart/2005/8/layout/process1"/>
    <dgm:cxn modelId="{6DD43E47-4B23-4784-B2A4-2A7FF19A760F}" type="presOf" srcId="{4738E462-5B98-4C5D-BDD1-23FFED496CF8}" destId="{1F2BDE48-1D8B-45B3-9D5C-0789FEBEC663}" srcOrd="0" destOrd="0" presId="urn:microsoft.com/office/officeart/2005/8/layout/process1"/>
    <dgm:cxn modelId="{5240DB83-6DB9-431B-80A3-90FD3358C4F9}" type="presParOf" srcId="{1F2BDE48-1D8B-45B3-9D5C-0789FEBEC663}" destId="{AC7B5B1D-BB6F-41ED-B5E2-617C50945FC4}" srcOrd="0" destOrd="0" presId="urn:microsoft.com/office/officeart/2005/8/layout/process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A018F-FF5D-46C6-81EB-C34F26E2CC7C}" type="doc">
      <dgm:prSet loTypeId="urn:microsoft.com/office/officeart/2005/8/layout/process1" loCatId="輸ޝ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DDA00D-CB2F-4FDA-A010-32737C33A211}">
      <dgm:prSet custT="1"/>
      <dgm:spPr/>
      <dgm:t>
        <a:bodyPr/>
        <a:lstStyle/>
        <a:p>
          <a:pPr rtl="0"/>
          <a:r>
            <a:rPr lang="en-US" sz="1800" b="1" dirty="0" err="1" smtClean="0"/>
            <a:t>Sekertaris</a:t>
          </a:r>
          <a:r>
            <a:rPr lang="en-US" sz="1800" b="1" dirty="0" smtClean="0"/>
            <a:t>  </a:t>
          </a:r>
          <a:r>
            <a:rPr lang="en-US" sz="1800" b="1" dirty="0" err="1" smtClean="0"/>
            <a:t>Camat</a:t>
          </a:r>
          <a:endParaRPr lang="en-US" sz="2000" b="1" dirty="0" smtClean="0"/>
        </a:p>
        <a:p>
          <a:pPr rtl="0"/>
          <a:r>
            <a:rPr lang="en-US" sz="1800" b="1" dirty="0" smtClean="0"/>
            <a:t>(</a:t>
          </a:r>
          <a:r>
            <a:rPr lang="en-US" sz="1800" b="1" dirty="0" err="1" smtClean="0"/>
            <a:t>Eselon</a:t>
          </a:r>
          <a:r>
            <a:rPr lang="en-US" sz="1800" b="1" dirty="0" smtClean="0"/>
            <a:t> 3)</a:t>
          </a:r>
          <a:endParaRPr lang="en-US" sz="1800" b="1" dirty="0"/>
        </a:p>
      </dgm:t>
    </dgm:pt>
    <dgm:pt modelId="{62BE0E8F-8F68-43F4-AB86-153613D139E9}" type="parTrans" cxnId="{CA7D3491-7B63-4AE9-8A8E-E088D21A020D}">
      <dgm:prSet/>
      <dgm:spPr/>
      <dgm:t>
        <a:bodyPr/>
        <a:lstStyle/>
        <a:p>
          <a:endParaRPr lang="en-US"/>
        </a:p>
      </dgm:t>
    </dgm:pt>
    <dgm:pt modelId="{455AE276-9F65-4724-AA30-16377163BA2A}" type="sibTrans" cxnId="{CA7D3491-7B63-4AE9-8A8E-E088D21A020D}">
      <dgm:prSet/>
      <dgm:spPr/>
      <dgm:t>
        <a:bodyPr/>
        <a:lstStyle/>
        <a:p>
          <a:endParaRPr lang="en-US"/>
        </a:p>
      </dgm:t>
    </dgm:pt>
    <dgm:pt modelId="{10B26487-4F2B-462E-8FA8-9DEBCC8575B8}" type="pres">
      <dgm:prSet presAssocID="{5F5A018F-FF5D-46C6-81EB-C34F26E2CC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DDBE2-0EF4-4E1D-97A6-8327EC3ABDCC}" type="pres">
      <dgm:prSet presAssocID="{D2DDA00D-CB2F-4FDA-A010-32737C33A211}" presName="node" presStyleLbl="node1" presStyleIdx="0" presStyleCnt="1" custLinFactNeighborY="9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D3491-7B63-4AE9-8A8E-E088D21A020D}" srcId="{5F5A018F-FF5D-46C6-81EB-C34F26E2CC7C}" destId="{D2DDA00D-CB2F-4FDA-A010-32737C33A211}" srcOrd="0" destOrd="0" parTransId="{62BE0E8F-8F68-43F4-AB86-153613D139E9}" sibTransId="{455AE276-9F65-4724-AA30-16377163BA2A}"/>
    <dgm:cxn modelId="{F8D8A236-C38A-43CA-859D-FFFBF5FC283E}" type="presOf" srcId="{5F5A018F-FF5D-46C6-81EB-C34F26E2CC7C}" destId="{10B26487-4F2B-462E-8FA8-9DEBCC8575B8}" srcOrd="0" destOrd="0" presId="urn:microsoft.com/office/officeart/2005/8/layout/process1"/>
    <dgm:cxn modelId="{BDCC33E9-92EC-483E-A812-9D91566D6EDB}" type="presOf" srcId="{D2DDA00D-CB2F-4FDA-A010-32737C33A211}" destId="{42BDDBE2-0EF4-4E1D-97A6-8327EC3ABDCC}" srcOrd="0" destOrd="0" presId="urn:microsoft.com/office/officeart/2005/8/layout/process1"/>
    <dgm:cxn modelId="{927BC5E1-5599-4870-A8BA-D8589E3D0A66}" type="presParOf" srcId="{10B26487-4F2B-462E-8FA8-9DEBCC8575B8}" destId="{42BDDBE2-0EF4-4E1D-97A6-8327EC3ABDC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AF8B6-A093-41B3-AB0D-E42B8766F3BC}" type="doc">
      <dgm:prSet loTypeId="urn:microsoft.com/office/officeart/2005/8/layout/process1" loCatId="炜׃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49B772-F8D2-4861-AEA0-5B23D11C5A95}">
      <dgm:prSet custT="1"/>
      <dgm:spPr/>
      <dgm:t>
        <a:bodyPr/>
        <a:lstStyle/>
        <a:p>
          <a:pPr rtl="0"/>
          <a:r>
            <a:rPr lang="en-US" sz="2000" b="1" dirty="0" err="1" smtClean="0"/>
            <a:t>Kepala</a:t>
          </a:r>
          <a:r>
            <a:rPr lang="en-US" sz="2000" b="1" dirty="0" smtClean="0"/>
            <a:t> </a:t>
          </a:r>
          <a:r>
            <a:rPr lang="en-US" sz="2000" b="1" dirty="0" err="1" smtClean="0"/>
            <a:t>Seksi</a:t>
          </a:r>
          <a:r>
            <a:rPr lang="en-US" sz="2000" b="1" dirty="0" smtClean="0"/>
            <a:t> </a:t>
          </a:r>
        </a:p>
        <a:p>
          <a:pPr rtl="0"/>
          <a:r>
            <a:rPr lang="en-US" sz="2000" b="1" dirty="0" smtClean="0"/>
            <a:t>(</a:t>
          </a:r>
          <a:r>
            <a:rPr lang="en-US" sz="2000" b="1" dirty="0" err="1" smtClean="0"/>
            <a:t>Eselon</a:t>
          </a:r>
          <a:r>
            <a:rPr lang="en-US" sz="2000" b="1" dirty="0" smtClean="0"/>
            <a:t> 4)</a:t>
          </a:r>
          <a:endParaRPr lang="en-US" sz="2000" b="1" dirty="0"/>
        </a:p>
      </dgm:t>
    </dgm:pt>
    <dgm:pt modelId="{AA095D07-151C-42BD-9A2D-DF95909503D3}" type="parTrans" cxnId="{60D60DAE-0B55-4849-BA61-417F9581306B}">
      <dgm:prSet/>
      <dgm:spPr/>
      <dgm:t>
        <a:bodyPr/>
        <a:lstStyle/>
        <a:p>
          <a:endParaRPr lang="en-US"/>
        </a:p>
      </dgm:t>
    </dgm:pt>
    <dgm:pt modelId="{369BB17D-3992-4827-A3B5-4249ED2592A5}" type="sibTrans" cxnId="{60D60DAE-0B55-4849-BA61-417F9581306B}">
      <dgm:prSet/>
      <dgm:spPr/>
      <dgm:t>
        <a:bodyPr/>
        <a:lstStyle/>
        <a:p>
          <a:endParaRPr lang="en-US"/>
        </a:p>
      </dgm:t>
    </dgm:pt>
    <dgm:pt modelId="{52C36DCF-4F90-4836-85FA-CDEAF9915B98}" type="pres">
      <dgm:prSet presAssocID="{939AF8B6-A093-41B3-AB0D-E42B8766F3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F1DBF-2A05-4AB6-9B92-177788588831}" type="pres">
      <dgm:prSet presAssocID="{3D49B772-F8D2-4861-AEA0-5B23D11C5A95}" presName="node" presStyleLbl="node1" presStyleIdx="0" presStyleCnt="1" custLinFactNeighborY="-10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60DAE-0B55-4849-BA61-417F9581306B}" srcId="{939AF8B6-A093-41B3-AB0D-E42B8766F3BC}" destId="{3D49B772-F8D2-4861-AEA0-5B23D11C5A95}" srcOrd="0" destOrd="0" parTransId="{AA095D07-151C-42BD-9A2D-DF95909503D3}" sibTransId="{369BB17D-3992-4827-A3B5-4249ED2592A5}"/>
    <dgm:cxn modelId="{A3186EAC-52B2-4306-85D2-8337943D7E0F}" type="presOf" srcId="{3D49B772-F8D2-4861-AEA0-5B23D11C5A95}" destId="{1A7F1DBF-2A05-4AB6-9B92-177788588831}" srcOrd="0" destOrd="0" presId="urn:microsoft.com/office/officeart/2005/8/layout/process1"/>
    <dgm:cxn modelId="{5B15495B-71A5-43E5-A310-B1A02391460B}" type="presOf" srcId="{939AF8B6-A093-41B3-AB0D-E42B8766F3BC}" destId="{52C36DCF-4F90-4836-85FA-CDEAF9915B98}" srcOrd="0" destOrd="0" presId="urn:microsoft.com/office/officeart/2005/8/layout/process1"/>
    <dgm:cxn modelId="{D07C3EE1-240D-4ABD-B8DF-7B6E6F4A4668}" type="presParOf" srcId="{52C36DCF-4F90-4836-85FA-CDEAF9915B98}" destId="{1A7F1DBF-2A05-4AB6-9B92-17778858883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BE51DE-CBBD-4738-AAFE-892F4AAC8E7E}" type="doc">
      <dgm:prSet loTypeId="urn:microsoft.com/office/officeart/2005/8/layout/process1" loCatId="+mn-c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222223-B832-4FF2-B36F-B3B973F6F26B}">
      <dgm:prSet/>
      <dgm:spPr/>
      <dgm:t>
        <a:bodyPr/>
        <a:lstStyle/>
        <a:p>
          <a:pPr rtl="0"/>
          <a:r>
            <a:rPr lang="en-US" b="1" dirty="0" err="1" smtClean="0"/>
            <a:t>Kepala</a:t>
          </a:r>
          <a:r>
            <a:rPr lang="en-US" b="1" dirty="0" smtClean="0"/>
            <a:t> </a:t>
          </a:r>
          <a:r>
            <a:rPr lang="en-US" b="1" dirty="0" err="1" smtClean="0"/>
            <a:t>Subag</a:t>
          </a:r>
          <a:r>
            <a:rPr lang="en-US" b="1" dirty="0" smtClean="0"/>
            <a:t> </a:t>
          </a:r>
        </a:p>
        <a:p>
          <a:pPr rtl="0"/>
          <a:r>
            <a:rPr lang="en-US" b="1" dirty="0" smtClean="0"/>
            <a:t>(</a:t>
          </a:r>
          <a:r>
            <a:rPr lang="en-US" b="1" dirty="0" err="1" smtClean="0"/>
            <a:t>Eselon</a:t>
          </a:r>
          <a:r>
            <a:rPr lang="en-US" b="1" dirty="0" smtClean="0"/>
            <a:t> 4)</a:t>
          </a:r>
          <a:endParaRPr lang="en-US" b="1" dirty="0"/>
        </a:p>
      </dgm:t>
    </dgm:pt>
    <dgm:pt modelId="{E5D60A95-D15D-4765-B9F2-DF17B9CEBA3E}" type="sibTrans" cxnId="{C4C3E61A-E757-4166-AFD7-21838ED5D926}">
      <dgm:prSet/>
      <dgm:spPr/>
      <dgm:t>
        <a:bodyPr/>
        <a:lstStyle/>
        <a:p>
          <a:endParaRPr lang="en-US"/>
        </a:p>
      </dgm:t>
    </dgm:pt>
    <dgm:pt modelId="{F751A3EF-4B28-408C-9953-655DDB5834EF}" type="parTrans" cxnId="{C4C3E61A-E757-4166-AFD7-21838ED5D926}">
      <dgm:prSet/>
      <dgm:spPr/>
      <dgm:t>
        <a:bodyPr/>
        <a:lstStyle/>
        <a:p>
          <a:endParaRPr lang="en-US"/>
        </a:p>
      </dgm:t>
    </dgm:pt>
    <dgm:pt modelId="{4A610780-12AD-410C-AC79-45365E695054}" type="pres">
      <dgm:prSet presAssocID="{9DBE51DE-CBBD-4738-AAFE-892F4AAC8E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4C489-2265-4A38-ADA0-5FA5BA8336CE}" type="pres">
      <dgm:prSet presAssocID="{5A222223-B832-4FF2-B36F-B3B973F6F26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35B63-2E99-4159-8F80-D35274736152}" type="presOf" srcId="{5A222223-B832-4FF2-B36F-B3B973F6F26B}" destId="{D1D4C489-2265-4A38-ADA0-5FA5BA8336CE}" srcOrd="0" destOrd="0" presId="urn:microsoft.com/office/officeart/2005/8/layout/process1"/>
    <dgm:cxn modelId="{432F2C38-3382-47CE-8C48-9E4A357C354F}" type="presOf" srcId="{9DBE51DE-CBBD-4738-AAFE-892F4AAC8E7E}" destId="{4A610780-12AD-410C-AC79-45365E695054}" srcOrd="0" destOrd="0" presId="urn:microsoft.com/office/officeart/2005/8/layout/process1"/>
    <dgm:cxn modelId="{C4C3E61A-E757-4166-AFD7-21838ED5D926}" srcId="{9DBE51DE-CBBD-4738-AAFE-892F4AAC8E7E}" destId="{5A222223-B832-4FF2-B36F-B3B973F6F26B}" srcOrd="0" destOrd="0" parTransId="{F751A3EF-4B28-408C-9953-655DDB5834EF}" sibTransId="{E5D60A95-D15D-4765-B9F2-DF17B9CEBA3E}"/>
    <dgm:cxn modelId="{3553F522-49BE-4496-9D79-73C219E61E99}" type="presParOf" srcId="{4A610780-12AD-410C-AC79-45365E695054}" destId="{D1D4C489-2265-4A38-ADA0-5FA5BA8336C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70CFA-9F7C-4BDD-9E1C-EBBCFB0F8D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D3AE7-8EDF-4867-B062-8C9FA1F29AB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ADCB6A2C-DD6A-4707-A6A7-3808FD30A7B1}" type="parTrans" cxnId="{BE5997A3-64C0-45FA-A1B5-40747BECC5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357808-FC9A-486F-AD6C-2FBCB9447AAB}" type="sibTrans" cxnId="{BE5997A3-64C0-45FA-A1B5-40747BECC5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E04AB5-3489-407F-8BBF-1729B9ED808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Penguatan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SDM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Pejabat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struktural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di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lingkup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Kantor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Kecamatan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Selorejo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melalui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konsultasi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OPD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teknis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pelatihan</a:t>
          </a:r>
          <a:endParaRPr lang="en-US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gm:t>
    </dgm:pt>
    <dgm:pt modelId="{8068452A-3FE8-4193-B537-F4B3C9BE8545}" type="parTrans" cxnId="{D952CACE-4F68-4C93-8C68-AC281711DC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41F0C4-F24E-4ED0-82F9-CB1C6397506E}" type="sibTrans" cxnId="{D952CACE-4F68-4C93-8C68-AC281711DC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7E12AA-859F-4C25-A015-CF93DB1A8C3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F6982F2B-9574-4F96-8707-23A9C51C9E9F}" type="parTrans" cxnId="{04C18DCC-200D-4CD8-911B-F8DFB97C51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7C5BC9-7657-4F52-80AF-083706F17ED3}" type="sibTrans" cxnId="{04C18DCC-200D-4CD8-911B-F8DFB97C51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A4112-749E-4364-80C4-530373E05EF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Tertib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pelaksanaan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program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kegiatan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anggaran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;</a:t>
          </a:r>
          <a:endParaRPr lang="en-US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gm:t>
    </dgm:pt>
    <dgm:pt modelId="{50DED1B7-D0A2-4920-9569-F823FB5A2E0B}" type="parTrans" cxnId="{4B82BA77-EE7D-489F-AF22-A45AD20DE2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B52553-CEDF-4987-8A42-F108CB697C3B}" type="sibTrans" cxnId="{4B82BA77-EE7D-489F-AF22-A45AD20DE2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9FA3D-D378-4B6E-AA38-20A61CCAF91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en-US" dirty="0">
            <a:solidFill>
              <a:schemeClr val="tx1"/>
            </a:solidFill>
          </a:endParaRPr>
        </a:p>
      </dgm:t>
    </dgm:pt>
    <dgm:pt modelId="{7AC49296-5DD5-44AC-BC70-032A18D43CEB}" type="parTrans" cxnId="{C8AAFE9F-E763-46AA-BBBA-314BC61FB3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8B70F7-F923-4A0D-A65F-4F5B708F17F5}" type="sibTrans" cxnId="{C8AAFE9F-E763-46AA-BBBA-314BC61FB3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0F032A-F0CB-468C-8A80-13110E86605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Optimalisasi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monitoring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evaluasi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pengawasan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oleh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atasan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</a:t>
          </a:r>
          <a:r>
            <a:rPr lang="en-US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langsung</a:t>
          </a:r>
          <a:r>
            <a:rPr lang="en-US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.</a:t>
          </a:r>
          <a:endParaRPr lang="en-US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gm:t>
    </dgm:pt>
    <dgm:pt modelId="{7BD8BA26-4481-460B-9CE5-C8CABDB6AA75}" type="parTrans" cxnId="{35718FBA-AD6A-4810-B236-08731B9656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78B7B-F49C-41EE-915A-9411917953D0}" type="sibTrans" cxnId="{35718FBA-AD6A-4810-B236-08731B9656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641160-2886-49D2-A19C-3B3003A6C42C}" type="pres">
      <dgm:prSet presAssocID="{ECC70CFA-9F7C-4BDD-9E1C-EBBCFB0F8D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4B9DC-F197-4A73-ABDC-98D6E3124381}" type="pres">
      <dgm:prSet presAssocID="{902D3AE7-8EDF-4867-B062-8C9FA1F29AB6}" presName="composite" presStyleCnt="0"/>
      <dgm:spPr/>
    </dgm:pt>
    <dgm:pt modelId="{703FC892-F0C9-4A90-A7C8-3BAEB8F560C8}" type="pres">
      <dgm:prSet presAssocID="{902D3AE7-8EDF-4867-B062-8C9FA1F29A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A7B93-992F-4BB2-9402-05531D361F71}" type="pres">
      <dgm:prSet presAssocID="{902D3AE7-8EDF-4867-B062-8C9FA1F29A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53019-4969-4945-B19D-E042DFD1A229}" type="pres">
      <dgm:prSet presAssocID="{4E357808-FC9A-486F-AD6C-2FBCB9447AAB}" presName="sp" presStyleCnt="0"/>
      <dgm:spPr/>
    </dgm:pt>
    <dgm:pt modelId="{D2D7DE38-F3AF-46C9-BF0A-C9937B4434EB}" type="pres">
      <dgm:prSet presAssocID="{AB7E12AA-859F-4C25-A015-CF93DB1A8C31}" presName="composite" presStyleCnt="0"/>
      <dgm:spPr/>
    </dgm:pt>
    <dgm:pt modelId="{A1C33A46-4577-407F-B5B1-FA00339FC9EF}" type="pres">
      <dgm:prSet presAssocID="{AB7E12AA-859F-4C25-A015-CF93DB1A8C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9C27C-DA0D-4E3D-9267-0C91B1CBFA97}" type="pres">
      <dgm:prSet presAssocID="{AB7E12AA-859F-4C25-A015-CF93DB1A8C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9DD2A-7B0C-4AEB-A935-EC1DA30CC607}" type="pres">
      <dgm:prSet presAssocID="{367C5BC9-7657-4F52-80AF-083706F17ED3}" presName="sp" presStyleCnt="0"/>
      <dgm:spPr/>
    </dgm:pt>
    <dgm:pt modelId="{5C95A193-FEC0-4091-9C35-7AEC8011AA0B}" type="pres">
      <dgm:prSet presAssocID="{1BE9FA3D-D378-4B6E-AA38-20A61CCAF91B}" presName="composite" presStyleCnt="0"/>
      <dgm:spPr/>
    </dgm:pt>
    <dgm:pt modelId="{A06D5FDF-2BD7-4CB6-855D-A7E92ED4E4F2}" type="pres">
      <dgm:prSet presAssocID="{1BE9FA3D-D378-4B6E-AA38-20A61CCAF9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D11EE-40E5-4009-AEF7-3D513973F3AC}" type="pres">
      <dgm:prSet presAssocID="{1BE9FA3D-D378-4B6E-AA38-20A61CCAF9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1EABB-1139-42FC-8604-60153BEBD358}" type="presOf" srcId="{3ECA4112-749E-4364-80C4-530373E05EF3}" destId="{B659C27C-DA0D-4E3D-9267-0C91B1CBFA97}" srcOrd="0" destOrd="0" presId="urn:microsoft.com/office/officeart/2005/8/layout/chevron2"/>
    <dgm:cxn modelId="{5B8A8CD1-4B3C-44DC-94A2-003F6CF9BFAC}" type="presOf" srcId="{902D3AE7-8EDF-4867-B062-8C9FA1F29AB6}" destId="{703FC892-F0C9-4A90-A7C8-3BAEB8F560C8}" srcOrd="0" destOrd="0" presId="urn:microsoft.com/office/officeart/2005/8/layout/chevron2"/>
    <dgm:cxn modelId="{4B82BA77-EE7D-489F-AF22-A45AD20DE2E4}" srcId="{AB7E12AA-859F-4C25-A015-CF93DB1A8C31}" destId="{3ECA4112-749E-4364-80C4-530373E05EF3}" srcOrd="0" destOrd="0" parTransId="{50DED1B7-D0A2-4920-9569-F823FB5A2E0B}" sibTransId="{7FB52553-CEDF-4987-8A42-F108CB697C3B}"/>
    <dgm:cxn modelId="{35718FBA-AD6A-4810-B236-08731B9656B6}" srcId="{1BE9FA3D-D378-4B6E-AA38-20A61CCAF91B}" destId="{9B0F032A-F0CB-468C-8A80-13110E866055}" srcOrd="0" destOrd="0" parTransId="{7BD8BA26-4481-460B-9CE5-C8CABDB6AA75}" sibTransId="{8AF78B7B-F49C-41EE-915A-9411917953D0}"/>
    <dgm:cxn modelId="{3254793F-835E-4CF7-A285-AE15674FB97F}" type="presOf" srcId="{1BE9FA3D-D378-4B6E-AA38-20A61CCAF91B}" destId="{A06D5FDF-2BD7-4CB6-855D-A7E92ED4E4F2}" srcOrd="0" destOrd="0" presId="urn:microsoft.com/office/officeart/2005/8/layout/chevron2"/>
    <dgm:cxn modelId="{6550755C-D3E3-44C1-849C-E3AAA59E9D58}" type="presOf" srcId="{9B0F032A-F0CB-468C-8A80-13110E866055}" destId="{A2CD11EE-40E5-4009-AEF7-3D513973F3AC}" srcOrd="0" destOrd="0" presId="urn:microsoft.com/office/officeart/2005/8/layout/chevron2"/>
    <dgm:cxn modelId="{04C18DCC-200D-4CD8-911B-F8DFB97C5179}" srcId="{ECC70CFA-9F7C-4BDD-9E1C-EBBCFB0F8D06}" destId="{AB7E12AA-859F-4C25-A015-CF93DB1A8C31}" srcOrd="1" destOrd="0" parTransId="{F6982F2B-9574-4F96-8707-23A9C51C9E9F}" sibTransId="{367C5BC9-7657-4F52-80AF-083706F17ED3}"/>
    <dgm:cxn modelId="{C8AAFE9F-E763-46AA-BBBA-314BC61FB37E}" srcId="{ECC70CFA-9F7C-4BDD-9E1C-EBBCFB0F8D06}" destId="{1BE9FA3D-D378-4B6E-AA38-20A61CCAF91B}" srcOrd="2" destOrd="0" parTransId="{7AC49296-5DD5-44AC-BC70-032A18D43CEB}" sibTransId="{E88B70F7-F923-4A0D-A65F-4F5B708F17F5}"/>
    <dgm:cxn modelId="{A69D1953-EDCD-4917-A566-808B3AED95A7}" type="presOf" srcId="{D8E04AB5-3489-407F-8BBF-1729B9ED8082}" destId="{38EA7B93-992F-4BB2-9402-05531D361F71}" srcOrd="0" destOrd="0" presId="urn:microsoft.com/office/officeart/2005/8/layout/chevron2"/>
    <dgm:cxn modelId="{D952CACE-4F68-4C93-8C68-AC281711DC07}" srcId="{902D3AE7-8EDF-4867-B062-8C9FA1F29AB6}" destId="{D8E04AB5-3489-407F-8BBF-1729B9ED8082}" srcOrd="0" destOrd="0" parTransId="{8068452A-3FE8-4193-B537-F4B3C9BE8545}" sibTransId="{AC41F0C4-F24E-4ED0-82F9-CB1C6397506E}"/>
    <dgm:cxn modelId="{BE5997A3-64C0-45FA-A1B5-40747BECC5AC}" srcId="{ECC70CFA-9F7C-4BDD-9E1C-EBBCFB0F8D06}" destId="{902D3AE7-8EDF-4867-B062-8C9FA1F29AB6}" srcOrd="0" destOrd="0" parTransId="{ADCB6A2C-DD6A-4707-A6A7-3808FD30A7B1}" sibTransId="{4E357808-FC9A-486F-AD6C-2FBCB9447AAB}"/>
    <dgm:cxn modelId="{F396537A-EE2E-4660-A88B-79058923AA6C}" type="presOf" srcId="{AB7E12AA-859F-4C25-A015-CF93DB1A8C31}" destId="{A1C33A46-4577-407F-B5B1-FA00339FC9EF}" srcOrd="0" destOrd="0" presId="urn:microsoft.com/office/officeart/2005/8/layout/chevron2"/>
    <dgm:cxn modelId="{DBE7F79C-64B6-4C70-87BB-D9EC7A195B00}" type="presOf" srcId="{ECC70CFA-9F7C-4BDD-9E1C-EBBCFB0F8D06}" destId="{70641160-2886-49D2-A19C-3B3003A6C42C}" srcOrd="0" destOrd="0" presId="urn:microsoft.com/office/officeart/2005/8/layout/chevron2"/>
    <dgm:cxn modelId="{59E553D6-1AD9-4890-A16B-CA9D45A0DEEA}" type="presParOf" srcId="{70641160-2886-49D2-A19C-3B3003A6C42C}" destId="{3F84B9DC-F197-4A73-ABDC-98D6E3124381}" srcOrd="0" destOrd="0" presId="urn:microsoft.com/office/officeart/2005/8/layout/chevron2"/>
    <dgm:cxn modelId="{583DEFF4-D450-40B6-B9ED-238A44CDDDF6}" type="presParOf" srcId="{3F84B9DC-F197-4A73-ABDC-98D6E3124381}" destId="{703FC892-F0C9-4A90-A7C8-3BAEB8F560C8}" srcOrd="0" destOrd="0" presId="urn:microsoft.com/office/officeart/2005/8/layout/chevron2"/>
    <dgm:cxn modelId="{B223F14A-E996-43FC-AAD1-08D11141C480}" type="presParOf" srcId="{3F84B9DC-F197-4A73-ABDC-98D6E3124381}" destId="{38EA7B93-992F-4BB2-9402-05531D361F71}" srcOrd="1" destOrd="0" presId="urn:microsoft.com/office/officeart/2005/8/layout/chevron2"/>
    <dgm:cxn modelId="{08F87E3C-2F67-4622-AD0F-B6F838988E83}" type="presParOf" srcId="{70641160-2886-49D2-A19C-3B3003A6C42C}" destId="{C0D53019-4969-4945-B19D-E042DFD1A229}" srcOrd="1" destOrd="0" presId="urn:microsoft.com/office/officeart/2005/8/layout/chevron2"/>
    <dgm:cxn modelId="{E0C2E4A9-DD14-4797-9E9B-B69331317EFB}" type="presParOf" srcId="{70641160-2886-49D2-A19C-3B3003A6C42C}" destId="{D2D7DE38-F3AF-46C9-BF0A-C9937B4434EB}" srcOrd="2" destOrd="0" presId="urn:microsoft.com/office/officeart/2005/8/layout/chevron2"/>
    <dgm:cxn modelId="{B6AC5499-3B00-4798-AC16-0C49DB3DD03B}" type="presParOf" srcId="{D2D7DE38-F3AF-46C9-BF0A-C9937B4434EB}" destId="{A1C33A46-4577-407F-B5B1-FA00339FC9EF}" srcOrd="0" destOrd="0" presId="urn:microsoft.com/office/officeart/2005/8/layout/chevron2"/>
    <dgm:cxn modelId="{E1CE71B0-26A7-4BA3-929C-071FD510FEC2}" type="presParOf" srcId="{D2D7DE38-F3AF-46C9-BF0A-C9937B4434EB}" destId="{B659C27C-DA0D-4E3D-9267-0C91B1CBFA97}" srcOrd="1" destOrd="0" presId="urn:microsoft.com/office/officeart/2005/8/layout/chevron2"/>
    <dgm:cxn modelId="{A0D70801-CB83-46EE-A3CC-C2BC5F96C1C5}" type="presParOf" srcId="{70641160-2886-49D2-A19C-3B3003A6C42C}" destId="{A899DD2A-7B0C-4AEB-A935-EC1DA30CC607}" srcOrd="3" destOrd="0" presId="urn:microsoft.com/office/officeart/2005/8/layout/chevron2"/>
    <dgm:cxn modelId="{A3AE7359-71D9-48AD-9ADA-667DCA06D66C}" type="presParOf" srcId="{70641160-2886-49D2-A19C-3B3003A6C42C}" destId="{5C95A193-FEC0-4091-9C35-7AEC8011AA0B}" srcOrd="4" destOrd="0" presId="urn:microsoft.com/office/officeart/2005/8/layout/chevron2"/>
    <dgm:cxn modelId="{31543616-513E-4EE1-87E4-CCB279AB00DC}" type="presParOf" srcId="{5C95A193-FEC0-4091-9C35-7AEC8011AA0B}" destId="{A06D5FDF-2BD7-4CB6-855D-A7E92ED4E4F2}" srcOrd="0" destOrd="0" presId="urn:microsoft.com/office/officeart/2005/8/layout/chevron2"/>
    <dgm:cxn modelId="{60F8F443-6B19-47FB-8930-246907A61A2B}" type="presParOf" srcId="{5C95A193-FEC0-4091-9C35-7AEC8011AA0B}" destId="{A2CD11EE-40E5-4009-AEF7-3D513973F3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3DF7A2-025B-487A-9246-E17D92F9A44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F7890-9563-4939-8B0C-B970ABEFCDED}">
      <dgm:prSet phldrT="[Text]"/>
      <dgm:spPr/>
      <dgm:t>
        <a:bodyPr/>
        <a:lstStyle/>
        <a:p>
          <a:r>
            <a:rPr lang="en-US" dirty="0" smtClean="0">
              <a:latin typeface="Bradley Hand ITC" pitchFamily="66" charset="0"/>
            </a:rPr>
            <a:t>SEKIAN</a:t>
          </a:r>
          <a:endParaRPr lang="en-US" dirty="0">
            <a:latin typeface="Bradley Hand ITC" pitchFamily="66" charset="0"/>
          </a:endParaRPr>
        </a:p>
      </dgm:t>
    </dgm:pt>
    <dgm:pt modelId="{D011ADCD-3B5E-47E0-B334-58DE0CEAC0BE}" type="parTrans" cxnId="{6765CF01-EEEF-44A6-9E36-FC918169A7B8}">
      <dgm:prSet/>
      <dgm:spPr/>
      <dgm:t>
        <a:bodyPr/>
        <a:lstStyle/>
        <a:p>
          <a:endParaRPr lang="en-US"/>
        </a:p>
      </dgm:t>
    </dgm:pt>
    <dgm:pt modelId="{4C2295B6-6503-4044-AA65-D61BCF8C884F}" type="sibTrans" cxnId="{6765CF01-EEEF-44A6-9E36-FC918169A7B8}">
      <dgm:prSet/>
      <dgm:spPr/>
      <dgm:t>
        <a:bodyPr/>
        <a:lstStyle/>
        <a:p>
          <a:endParaRPr lang="en-US"/>
        </a:p>
      </dgm:t>
    </dgm:pt>
    <dgm:pt modelId="{99995BC0-94BE-4642-B9F7-A8F1E60D98FA}">
      <dgm:prSet phldrT="[Text]"/>
      <dgm:spPr/>
      <dgm:t>
        <a:bodyPr/>
        <a:lstStyle/>
        <a:p>
          <a:r>
            <a:rPr lang="en-US" dirty="0" smtClean="0">
              <a:latin typeface="GungsuhChe" pitchFamily="49" charset="-127"/>
              <a:ea typeface="GungsuhChe" pitchFamily="49" charset="-127"/>
            </a:rPr>
            <a:t>TERIMA  KASIH</a:t>
          </a:r>
          <a:endParaRPr lang="en-US" dirty="0">
            <a:latin typeface="GungsuhChe" pitchFamily="49" charset="-127"/>
            <a:ea typeface="GungsuhChe" pitchFamily="49" charset="-127"/>
          </a:endParaRPr>
        </a:p>
      </dgm:t>
    </dgm:pt>
    <dgm:pt modelId="{67FC68DB-C534-4A6D-90D6-5E48BB3BF1D5}" type="parTrans" cxnId="{C5F56378-3426-47B5-8808-EFB6FB614729}">
      <dgm:prSet/>
      <dgm:spPr/>
      <dgm:t>
        <a:bodyPr/>
        <a:lstStyle/>
        <a:p>
          <a:endParaRPr lang="en-US"/>
        </a:p>
      </dgm:t>
    </dgm:pt>
    <dgm:pt modelId="{7CDD3D52-BCE2-4C75-8360-5AAA9DD4B231}" type="sibTrans" cxnId="{C5F56378-3426-47B5-8808-EFB6FB614729}">
      <dgm:prSet/>
      <dgm:spPr/>
      <dgm:t>
        <a:bodyPr/>
        <a:lstStyle/>
        <a:p>
          <a:endParaRPr lang="en-US"/>
        </a:p>
      </dgm:t>
    </dgm:pt>
    <dgm:pt modelId="{7A442F7E-3469-46F4-9658-74D4976A9530}" type="pres">
      <dgm:prSet presAssocID="{F13DF7A2-025B-487A-9246-E17D92F9A4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A195B-6AD3-4606-B827-4E300E46EAA9}" type="pres">
      <dgm:prSet presAssocID="{F13DF7A2-025B-487A-9246-E17D92F9A44C}" presName="ribbon" presStyleLbl="node1" presStyleIdx="0" presStyleCnt="1"/>
      <dgm:spPr/>
    </dgm:pt>
    <dgm:pt modelId="{61B48FF3-3AD7-45F7-8D28-04337F6FD9B3}" type="pres">
      <dgm:prSet presAssocID="{F13DF7A2-025B-487A-9246-E17D92F9A44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AAAB2-26A5-4928-A3FD-FD8BA4C8E13B}" type="pres">
      <dgm:prSet presAssocID="{F13DF7A2-025B-487A-9246-E17D92F9A44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0260E-1672-4EC4-A538-A6EBD015A2DE}" type="presOf" srcId="{99995BC0-94BE-4642-B9F7-A8F1E60D98FA}" destId="{71DAAAB2-26A5-4928-A3FD-FD8BA4C8E13B}" srcOrd="0" destOrd="0" presId="urn:microsoft.com/office/officeart/2005/8/layout/arrow6"/>
    <dgm:cxn modelId="{6765CF01-EEEF-44A6-9E36-FC918169A7B8}" srcId="{F13DF7A2-025B-487A-9246-E17D92F9A44C}" destId="{B62F7890-9563-4939-8B0C-B970ABEFCDED}" srcOrd="0" destOrd="0" parTransId="{D011ADCD-3B5E-47E0-B334-58DE0CEAC0BE}" sibTransId="{4C2295B6-6503-4044-AA65-D61BCF8C884F}"/>
    <dgm:cxn modelId="{63AFB280-2873-4A5F-B5F8-B6F4C71A2E94}" type="presOf" srcId="{F13DF7A2-025B-487A-9246-E17D92F9A44C}" destId="{7A442F7E-3469-46F4-9658-74D4976A9530}" srcOrd="0" destOrd="0" presId="urn:microsoft.com/office/officeart/2005/8/layout/arrow6"/>
    <dgm:cxn modelId="{456671A5-5988-4F50-A933-A2034935230D}" type="presOf" srcId="{B62F7890-9563-4939-8B0C-B970ABEFCDED}" destId="{61B48FF3-3AD7-45F7-8D28-04337F6FD9B3}" srcOrd="0" destOrd="0" presId="urn:microsoft.com/office/officeart/2005/8/layout/arrow6"/>
    <dgm:cxn modelId="{C5F56378-3426-47B5-8808-EFB6FB614729}" srcId="{F13DF7A2-025B-487A-9246-E17D92F9A44C}" destId="{99995BC0-94BE-4642-B9F7-A8F1E60D98FA}" srcOrd="1" destOrd="0" parTransId="{67FC68DB-C534-4A6D-90D6-5E48BB3BF1D5}" sibTransId="{7CDD3D52-BCE2-4C75-8360-5AAA9DD4B231}"/>
    <dgm:cxn modelId="{711BD82F-1D00-4B5B-BE02-94E796E63079}" type="presParOf" srcId="{7A442F7E-3469-46F4-9658-74D4976A9530}" destId="{F64A195B-6AD3-4606-B827-4E300E46EAA9}" srcOrd="0" destOrd="0" presId="urn:microsoft.com/office/officeart/2005/8/layout/arrow6"/>
    <dgm:cxn modelId="{CF836871-BF76-4ACE-9E5A-9AC8E6568EB7}" type="presParOf" srcId="{7A442F7E-3469-46F4-9658-74D4976A9530}" destId="{61B48FF3-3AD7-45F7-8D28-04337F6FD9B3}" srcOrd="1" destOrd="0" presId="urn:microsoft.com/office/officeart/2005/8/layout/arrow6"/>
    <dgm:cxn modelId="{41735FCD-C583-4551-83E2-0DC8501E3659}" type="presParOf" srcId="{7A442F7E-3469-46F4-9658-74D4976A9530}" destId="{71DAAAB2-26A5-4928-A3FD-FD8BA4C8E13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FFF3-2829-45F0-B3D5-D43910FFB1A9}">
      <dsp:nvSpPr>
        <dsp:cNvPr id="0" name=""/>
        <dsp:cNvSpPr/>
      </dsp:nvSpPr>
      <dsp:spPr>
        <a:xfrm>
          <a:off x="3179182" y="753982"/>
          <a:ext cx="5232973" cy="32926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 </a:t>
          </a:r>
          <a:endParaRPr lang="en-US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b="1" kern="1200" dirty="0" smtClean="0"/>
            <a:t>“</a:t>
          </a:r>
          <a:r>
            <a:rPr lang="id-ID" sz="2400" b="1" i="1" kern="1200" dirty="0" smtClean="0"/>
            <a:t>Me</a:t>
          </a:r>
          <a:r>
            <a:rPr lang="en-US" sz="2400" b="1" i="1" kern="1200" dirty="0" err="1" smtClean="0"/>
            <a:t>wujudkan</a:t>
          </a:r>
          <a:r>
            <a:rPr lang="en-US" sz="2400" b="1" i="1" kern="1200" dirty="0" smtClean="0"/>
            <a:t> </a:t>
          </a:r>
          <a:r>
            <a:rPr lang="id-ID" sz="2400" b="1" i="1" kern="1200" dirty="0" smtClean="0"/>
            <a:t> Kabupaten </a:t>
          </a:r>
          <a:r>
            <a:rPr lang="en-US" sz="2400" b="1" i="1" kern="1200" dirty="0" smtClean="0"/>
            <a:t> </a:t>
          </a:r>
          <a:r>
            <a:rPr lang="id-ID" sz="2400" b="1" i="1" kern="1200" dirty="0" smtClean="0"/>
            <a:t>Blitar Lebih Sejahtera, </a:t>
          </a:r>
          <a:r>
            <a:rPr lang="en-US" sz="2400" b="1" i="1" kern="1200" dirty="0" smtClean="0"/>
            <a:t> </a:t>
          </a:r>
          <a:r>
            <a:rPr lang="id-ID" sz="2400" b="1" i="1" kern="1200" dirty="0" smtClean="0"/>
            <a:t>Maju </a:t>
          </a:r>
          <a:r>
            <a:rPr lang="en-US" sz="2400" b="1" i="1" kern="1200" dirty="0" smtClean="0"/>
            <a:t> </a:t>
          </a:r>
          <a:r>
            <a:rPr lang="id-ID" sz="2400" b="1" i="1" kern="1200" dirty="0" smtClean="0"/>
            <a:t>dan </a:t>
          </a:r>
          <a:r>
            <a:rPr lang="en-US" sz="2400" b="1" i="1" kern="1200" dirty="0" smtClean="0"/>
            <a:t> </a:t>
          </a:r>
          <a:r>
            <a:rPr lang="id-ID" sz="2400" b="1" i="1" kern="1200" dirty="0" smtClean="0"/>
            <a:t>Berdaya Saing</a:t>
          </a:r>
          <a:r>
            <a:rPr lang="en-US" sz="2400" b="1" i="1" kern="1200" dirty="0" smtClean="0"/>
            <a:t>”</a:t>
          </a:r>
          <a:r>
            <a:rPr lang="id-ID" sz="2400" b="1" kern="1200" dirty="0" smtClean="0"/>
            <a:t> </a:t>
          </a:r>
          <a:endParaRPr lang="en-US" sz="2400" kern="1200" dirty="0"/>
        </a:p>
      </dsp:txBody>
      <dsp:txXfrm>
        <a:off x="3179182" y="1165561"/>
        <a:ext cx="3998235" cy="2469477"/>
      </dsp:txXfrm>
    </dsp:sp>
    <dsp:sp modelId="{93D32190-6585-4A41-B7B4-4BB4AA279D28}">
      <dsp:nvSpPr>
        <dsp:cNvPr id="0" name=""/>
        <dsp:cNvSpPr/>
      </dsp:nvSpPr>
      <dsp:spPr>
        <a:xfrm>
          <a:off x="585793" y="1796144"/>
          <a:ext cx="2593389" cy="1208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VISI </a:t>
          </a:r>
          <a:endParaRPr lang="en-US" sz="6300" kern="1200" dirty="0"/>
        </a:p>
      </dsp:txBody>
      <dsp:txXfrm>
        <a:off x="644778" y="1855129"/>
        <a:ext cx="2475419" cy="1090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E9285-2C75-4765-9D3B-BE1B33AD4436}">
      <dsp:nvSpPr>
        <dsp:cNvPr id="0" name=""/>
        <dsp:cNvSpPr/>
      </dsp:nvSpPr>
      <dsp:spPr>
        <a:xfrm>
          <a:off x="2708" y="0"/>
          <a:ext cx="5541733" cy="68702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Sasaran</a:t>
          </a:r>
          <a:r>
            <a:rPr lang="en-US" sz="1100" b="1" kern="1200" dirty="0" smtClean="0"/>
            <a:t> :    1. </a:t>
          </a:r>
          <a:r>
            <a:rPr lang="nn-NO" sz="1100" b="1" kern="1200" dirty="0" smtClean="0"/>
            <a:t>Meningkatnya </a:t>
          </a:r>
          <a:r>
            <a:rPr lang="en-US" sz="1100" b="1" kern="1200" dirty="0" err="1" smtClean="0"/>
            <a:t>efektifitas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dan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efisiensi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serta</a:t>
          </a:r>
          <a:r>
            <a:rPr lang="en-US" sz="1100" b="1" kern="1200" dirty="0" smtClean="0"/>
            <a:t>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                 </a:t>
          </a:r>
          <a:r>
            <a:rPr lang="en-US" sz="1100" b="1" kern="1200" dirty="0" err="1" smtClean="0"/>
            <a:t>Akuntabilitas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kinerja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Pemerintah</a:t>
          </a:r>
          <a:r>
            <a:rPr lang="en-US" sz="1100" b="1" kern="1200" dirty="0" smtClean="0"/>
            <a:t> Daerah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2. </a:t>
          </a:r>
          <a:r>
            <a:rPr lang="en-US" sz="1100" b="1" kern="1200" dirty="0" err="1" smtClean="0"/>
            <a:t>Meningkatnya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Pelayanan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Publik</a:t>
          </a:r>
          <a:endParaRPr lang="en-US" sz="1100" b="1" kern="1200" dirty="0"/>
        </a:p>
      </dsp:txBody>
      <dsp:txXfrm>
        <a:off x="22830" y="20122"/>
        <a:ext cx="5501489" cy="646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5B1D-BB6F-41ED-B5E2-617C50945FC4}">
      <dsp:nvSpPr>
        <dsp:cNvPr id="0" name=""/>
        <dsp:cNvSpPr/>
      </dsp:nvSpPr>
      <dsp:spPr>
        <a:xfrm>
          <a:off x="1329" y="0"/>
          <a:ext cx="2719318" cy="72134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CAMAT   SELOREJO</a:t>
          </a:r>
          <a:endParaRPr lang="en-US" sz="2400" b="1" kern="1200" dirty="0"/>
        </a:p>
      </dsp:txBody>
      <dsp:txXfrm>
        <a:off x="22457" y="21128"/>
        <a:ext cx="2677062" cy="679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DDBE2-0EF4-4E1D-97A6-8327EC3ABDCC}">
      <dsp:nvSpPr>
        <dsp:cNvPr id="0" name=""/>
        <dsp:cNvSpPr/>
      </dsp:nvSpPr>
      <dsp:spPr>
        <a:xfrm>
          <a:off x="1340" y="0"/>
          <a:ext cx="2743399" cy="823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Sekertaris</a:t>
          </a:r>
          <a:r>
            <a:rPr lang="en-US" sz="1800" b="1" kern="1200" dirty="0" smtClean="0"/>
            <a:t>  </a:t>
          </a:r>
          <a:r>
            <a:rPr lang="en-US" sz="1800" b="1" kern="1200" dirty="0" err="1" smtClean="0"/>
            <a:t>Camat</a:t>
          </a:r>
          <a:endParaRPr lang="en-US" sz="20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kern="1200" dirty="0" err="1" smtClean="0"/>
            <a:t>Eselon</a:t>
          </a:r>
          <a:r>
            <a:rPr lang="en-US" sz="1800" b="1" kern="1200" dirty="0" smtClean="0"/>
            <a:t> 3)</a:t>
          </a:r>
          <a:endParaRPr lang="en-US" sz="1800" b="1" kern="1200" dirty="0"/>
        </a:p>
      </dsp:txBody>
      <dsp:txXfrm>
        <a:off x="25472" y="24132"/>
        <a:ext cx="2695135" cy="77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1DBF-2A05-4AB6-9B92-177788588831}">
      <dsp:nvSpPr>
        <dsp:cNvPr id="0" name=""/>
        <dsp:cNvSpPr/>
      </dsp:nvSpPr>
      <dsp:spPr>
        <a:xfrm>
          <a:off x="2658" y="0"/>
          <a:ext cx="2718430" cy="704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Kepala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Seksi</a:t>
          </a:r>
          <a:r>
            <a:rPr lang="en-US" sz="2000" b="1" kern="1200" dirty="0" smtClean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</a:t>
          </a:r>
          <a:r>
            <a:rPr lang="en-US" sz="2000" b="1" kern="1200" dirty="0" err="1" smtClean="0"/>
            <a:t>Eselon</a:t>
          </a:r>
          <a:r>
            <a:rPr lang="en-US" sz="2000" b="1" kern="1200" dirty="0" smtClean="0"/>
            <a:t> 4)</a:t>
          </a:r>
          <a:endParaRPr lang="en-US" sz="2000" b="1" kern="1200" dirty="0"/>
        </a:p>
      </dsp:txBody>
      <dsp:txXfrm>
        <a:off x="23291" y="20633"/>
        <a:ext cx="2677164" cy="663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C489-2265-4A38-ADA0-5FA5BA8336CE}">
      <dsp:nvSpPr>
        <dsp:cNvPr id="0" name=""/>
        <dsp:cNvSpPr/>
      </dsp:nvSpPr>
      <dsp:spPr>
        <a:xfrm>
          <a:off x="1340" y="0"/>
          <a:ext cx="2743494" cy="792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Kepala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Subag</a:t>
          </a:r>
          <a:r>
            <a:rPr lang="en-US" sz="1800" b="1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kern="1200" dirty="0" err="1" smtClean="0"/>
            <a:t>Eselon</a:t>
          </a:r>
          <a:r>
            <a:rPr lang="en-US" sz="1800" b="1" kern="1200" dirty="0" smtClean="0"/>
            <a:t> 4)</a:t>
          </a:r>
          <a:endParaRPr lang="en-US" sz="1800" b="1" kern="1200" dirty="0"/>
        </a:p>
      </dsp:txBody>
      <dsp:txXfrm>
        <a:off x="24539" y="23199"/>
        <a:ext cx="2697096" cy="745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FC892-F0C9-4A90-A7C8-3BAEB8F560C8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1</a:t>
          </a:r>
          <a:endParaRPr lang="en-US" sz="3500" kern="1200" dirty="0">
            <a:solidFill>
              <a:schemeClr val="tx1"/>
            </a:solidFill>
          </a:endParaRPr>
        </a:p>
      </dsp:txBody>
      <dsp:txXfrm rot="-5400000">
        <a:off x="2" y="606378"/>
        <a:ext cx="1209291" cy="518268"/>
      </dsp:txXfrm>
    </dsp:sp>
    <dsp:sp modelId="{38EA7B93-992F-4BB2-9402-05531D361F71}">
      <dsp:nvSpPr>
        <dsp:cNvPr id="0" name=""/>
        <dsp:cNvSpPr/>
      </dsp:nvSpPr>
      <dsp:spPr>
        <a:xfrm rot="5400000">
          <a:off x="4542163" y="-3331140"/>
          <a:ext cx="1122913" cy="778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Penguatan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SDM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Pejabat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struktural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di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lingkup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Kantor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Kecamatan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Selorejo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melalui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konsultasi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OPD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teknis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pelatihan</a:t>
          </a:r>
          <a:endParaRPr lang="en-US" sz="2800" kern="1200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sp:txBody>
      <dsp:txXfrm rot="-5400000">
        <a:off x="1209291" y="56548"/>
        <a:ext cx="7733842" cy="1013281"/>
      </dsp:txXfrm>
    </dsp:sp>
    <dsp:sp modelId="{A1C33A46-4577-407F-B5B1-FA00339FC9EF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2</a:t>
          </a:r>
          <a:endParaRPr lang="en-US" sz="3500" kern="1200" dirty="0">
            <a:solidFill>
              <a:schemeClr val="tx1"/>
            </a:solidFill>
          </a:endParaRPr>
        </a:p>
      </dsp:txBody>
      <dsp:txXfrm rot="-5400000">
        <a:off x="2" y="2141166"/>
        <a:ext cx="1209291" cy="518268"/>
      </dsp:txXfrm>
    </dsp:sp>
    <dsp:sp modelId="{B659C27C-DA0D-4E3D-9267-0C91B1CBFA97}">
      <dsp:nvSpPr>
        <dsp:cNvPr id="0" name=""/>
        <dsp:cNvSpPr/>
      </dsp:nvSpPr>
      <dsp:spPr>
        <a:xfrm rot="5400000">
          <a:off x="4542163" y="-1796352"/>
          <a:ext cx="1122913" cy="778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Tertib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pelaksanaan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program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kegiatan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anggaran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;</a:t>
          </a:r>
          <a:endParaRPr lang="en-US" sz="2800" kern="1200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sp:txBody>
      <dsp:txXfrm rot="-5400000">
        <a:off x="1209291" y="1591336"/>
        <a:ext cx="7733842" cy="1013281"/>
      </dsp:txXfrm>
    </dsp:sp>
    <dsp:sp modelId="{A06D5FDF-2BD7-4CB6-855D-A7E92ED4E4F2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3</a:t>
          </a:r>
          <a:endParaRPr lang="en-US" sz="3500" kern="1200" dirty="0">
            <a:solidFill>
              <a:schemeClr val="tx1"/>
            </a:solidFill>
          </a:endParaRPr>
        </a:p>
      </dsp:txBody>
      <dsp:txXfrm rot="-5400000">
        <a:off x="2" y="3675954"/>
        <a:ext cx="1209291" cy="518268"/>
      </dsp:txXfrm>
    </dsp:sp>
    <dsp:sp modelId="{A2CD11EE-40E5-4009-AEF7-3D513973F3AC}">
      <dsp:nvSpPr>
        <dsp:cNvPr id="0" name=""/>
        <dsp:cNvSpPr/>
      </dsp:nvSpPr>
      <dsp:spPr>
        <a:xfrm rot="5400000">
          <a:off x="4542163" y="-261563"/>
          <a:ext cx="1122913" cy="778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Optimalisasi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monitoring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evaluasi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dan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pengawasan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oleh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atasan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langsung</a:t>
          </a:r>
          <a:r>
            <a:rPr lang="en-US" sz="2800" kern="120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</a:rPr>
            <a:t>.</a:t>
          </a:r>
          <a:endParaRPr lang="en-US" sz="2800" kern="1200" dirty="0">
            <a:solidFill>
              <a:schemeClr val="tx1"/>
            </a:solidFill>
            <a:latin typeface="BatangChe" pitchFamily="49" charset="-127"/>
            <a:ea typeface="BatangChe" pitchFamily="49" charset="-127"/>
          </a:endParaRPr>
        </a:p>
      </dsp:txBody>
      <dsp:txXfrm rot="-5400000">
        <a:off x="1209291" y="3126125"/>
        <a:ext cx="7733842" cy="10132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195B-6AD3-4606-B827-4E300E46EAA9}">
      <dsp:nvSpPr>
        <dsp:cNvPr id="0" name=""/>
        <dsp:cNvSpPr/>
      </dsp:nvSpPr>
      <dsp:spPr>
        <a:xfrm>
          <a:off x="0" y="600709"/>
          <a:ext cx="8997950" cy="359918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48FF3-3AD7-45F7-8D28-04337F6FD9B3}">
      <dsp:nvSpPr>
        <dsp:cNvPr id="0" name=""/>
        <dsp:cNvSpPr/>
      </dsp:nvSpPr>
      <dsp:spPr>
        <a:xfrm>
          <a:off x="1079754" y="1230566"/>
          <a:ext cx="2969323" cy="17635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4028" rIns="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Bradley Hand ITC" pitchFamily="66" charset="0"/>
            </a:rPr>
            <a:t>SEKIAN</a:t>
          </a:r>
          <a:endParaRPr lang="en-US" sz="6300" kern="1200" dirty="0">
            <a:latin typeface="Bradley Hand ITC" pitchFamily="66" charset="0"/>
          </a:endParaRPr>
        </a:p>
      </dsp:txBody>
      <dsp:txXfrm>
        <a:off x="1079754" y="1230566"/>
        <a:ext cx="2969323" cy="1763598"/>
      </dsp:txXfrm>
    </dsp:sp>
    <dsp:sp modelId="{71DAAAB2-26A5-4928-A3FD-FD8BA4C8E13B}">
      <dsp:nvSpPr>
        <dsp:cNvPr id="0" name=""/>
        <dsp:cNvSpPr/>
      </dsp:nvSpPr>
      <dsp:spPr>
        <a:xfrm>
          <a:off x="4498975" y="1806435"/>
          <a:ext cx="3509200" cy="17635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4028" rIns="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GungsuhChe" pitchFamily="49" charset="-127"/>
              <a:ea typeface="GungsuhChe" pitchFamily="49" charset="-127"/>
            </a:rPr>
            <a:t>TERIMA  KASIH</a:t>
          </a:r>
          <a:endParaRPr lang="en-US" sz="6300" kern="1200" dirty="0">
            <a:latin typeface="GungsuhChe" pitchFamily="49" charset="-127"/>
            <a:ea typeface="GungsuhChe" pitchFamily="49" charset="-127"/>
          </a:endParaRPr>
        </a:p>
      </dsp:txBody>
      <dsp:txXfrm>
        <a:off x="4498975" y="1806435"/>
        <a:ext cx="3509200" cy="176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6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6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C45D-AC90-4613-A7F3-200D2DF9508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53713"/>
            <a:ext cx="3078163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10653713"/>
            <a:ext cx="3078163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B493-9652-45EF-9272-B95F3C2A5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7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r">
              <a:defRPr sz="1400"/>
            </a:lvl1pPr>
          </a:lstStyle>
          <a:p>
            <a:fld id="{3FCB1E96-A94A-4D3C-A2BF-A98267E6136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841375"/>
            <a:ext cx="6731000" cy="4206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681" tIns="52340" rIns="104681" bIns="523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328205"/>
            <a:ext cx="5681980" cy="5047774"/>
          </a:xfrm>
          <a:prstGeom prst="rect">
            <a:avLst/>
          </a:prstGeom>
        </p:spPr>
        <p:txBody>
          <a:bodyPr vert="horz" lIns="104681" tIns="52340" rIns="104681" bIns="523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54464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10654464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r">
              <a:defRPr sz="1400"/>
            </a:lvl1pPr>
          </a:lstStyle>
          <a:p>
            <a:fld id="{38EA5BD5-730D-4936-AD7C-70D8C81F4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841375"/>
            <a:ext cx="6731000" cy="4206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5BD5-730D-4936-AD7C-70D8C81F46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841375"/>
            <a:ext cx="6731000" cy="4206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5BD5-730D-4936-AD7C-70D8C81F46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L1353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solidFill>
              <a:srgbClr val="E8EF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9736" y="2130438"/>
            <a:ext cx="932688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4976" y="3187704"/>
            <a:ext cx="7680960" cy="5508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9056"/>
            <a:ext cx="2468880" cy="6107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9056"/>
            <a:ext cx="7223760" cy="6107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640" y="685800"/>
            <a:ext cx="448056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017520" y="1524000"/>
            <a:ext cx="50292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19072" y="359898"/>
            <a:ext cx="888796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19072" y="1850064"/>
            <a:ext cx="888796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5720" y="1413802"/>
            <a:ext cx="252374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388611" y="1345016"/>
            <a:ext cx="76810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9468" y="-54"/>
            <a:ext cx="8229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070" y="2600325"/>
            <a:ext cx="768096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4070" y="1066800"/>
            <a:ext cx="768096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743200" y="0"/>
            <a:ext cx="914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606785" y="2814656"/>
            <a:ext cx="252374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889677" y="2745870"/>
            <a:ext cx="76810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30" y="274320"/>
            <a:ext cx="8997696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730" y="1524000"/>
            <a:ext cx="438912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1306" y="1524000"/>
            <a:ext cx="438912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160336"/>
            <a:ext cx="987552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28278"/>
            <a:ext cx="482803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96128" y="328278"/>
            <a:ext cx="482803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969336"/>
            <a:ext cx="482803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6128" y="969336"/>
            <a:ext cx="482803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30" y="274320"/>
            <a:ext cx="8997696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7981" y="0"/>
            <a:ext cx="975481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217981" y="-54"/>
            <a:ext cx="8778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6778"/>
            <a:ext cx="4572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0" y="1406964"/>
            <a:ext cx="4572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8640" y="2133601"/>
            <a:ext cx="97840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275" y="1066800"/>
            <a:ext cx="329184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54864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840" y="1143004"/>
            <a:ext cx="530352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76070" y="954341"/>
            <a:ext cx="82296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004400" y="936786"/>
            <a:ext cx="779069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4800600"/>
            <a:ext cx="530352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274640"/>
            <a:ext cx="219456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1"/>
            <a:ext cx="667512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hlinkClick r:id="" action="ppaction://hlinkshowjump?jump=firstslide" tooltip="Hom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260" y="119063"/>
            <a:ext cx="342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0" y="152400"/>
            <a:ext cx="32004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0060306" y="104783"/>
            <a:ext cx="697230" cy="327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6832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1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765175"/>
            <a:ext cx="484632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765175"/>
            <a:ext cx="484632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7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L13531-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2546" y="19057"/>
            <a:ext cx="832866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765175"/>
            <a:ext cx="987552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79112" y="-815922"/>
            <a:ext cx="1966664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02580" y="21103"/>
            <a:ext cx="2042629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19458" y="1055077"/>
            <a:ext cx="1350860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215448" y="-54"/>
            <a:ext cx="97573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22730" y="274638"/>
            <a:ext cx="899769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22730" y="1447800"/>
            <a:ext cx="8997696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297680" y="6305550"/>
            <a:ext cx="256032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858000" y="6305550"/>
            <a:ext cx="347472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336378" y="6305550"/>
            <a:ext cx="54864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217981" y="-54"/>
            <a:ext cx="8778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G_36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04800"/>
            <a:ext cx="904156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816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066799" y="3962400"/>
            <a:ext cx="9041567" cy="220980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SISTEM   AKUNTABILITAS  KINERJA  INSTANSI PEMERINTAH  (SAKIP)</a:t>
            </a:r>
          </a:p>
          <a:p>
            <a:pPr algn="ctr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KECAMATAN  SELOREJO</a:t>
            </a:r>
          </a:p>
          <a:p>
            <a:pPr algn="ctr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TAHUN  2017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59811" y="224644"/>
            <a:ext cx="8482981" cy="108012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1147" y="260657"/>
            <a:ext cx="4781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3200" b="1" i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Cascading  </a:t>
            </a:r>
            <a:r>
              <a:rPr lang="en-US" sz="3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Kantor </a:t>
            </a:r>
            <a:r>
              <a:rPr lang="en-US" sz="32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Kecamatan</a:t>
            </a:r>
            <a:r>
              <a:rPr lang="en-US" sz="3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2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S</a:t>
            </a:r>
            <a:r>
              <a:rPr lang="en-US" sz="32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elorejo</a:t>
            </a:r>
            <a:endParaRPr lang="en-US" sz="32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4676"/>
              </p:ext>
            </p:extLst>
          </p:nvPr>
        </p:nvGraphicFramePr>
        <p:xfrm>
          <a:off x="4346142" y="2126940"/>
          <a:ext cx="5547151" cy="1328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7151"/>
              </a:tblGrid>
              <a:tr h="46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Sasaran</a:t>
                      </a:r>
                      <a:r>
                        <a:rPr lang="en-US" sz="1400" dirty="0" smtClean="0"/>
                        <a:t> : </a:t>
                      </a:r>
                      <a:r>
                        <a:rPr lang="en-US" sz="1400" dirty="0" err="1" smtClean="0"/>
                        <a:t>Peningkatan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penyelenggaraan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administrasi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pemerintahan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kecamatan</a:t>
                      </a:r>
                      <a:r>
                        <a:rPr lang="en-US" sz="1400" dirty="0" smtClean="0"/>
                        <a:t>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109712" marR="109712" marT="45698" marB="45698"/>
                </a:tc>
              </a:tr>
              <a:tr h="7566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u="sng" dirty="0" err="1" smtClean="0"/>
                        <a:t>Indikator</a:t>
                      </a:r>
                      <a:r>
                        <a:rPr lang="en-US" sz="1400" u="sng" dirty="0" smtClean="0"/>
                        <a:t> </a:t>
                      </a:r>
                      <a:r>
                        <a:rPr lang="en-US" sz="1400" u="sng" dirty="0" err="1" smtClean="0"/>
                        <a:t>Kinerja</a:t>
                      </a:r>
                      <a:r>
                        <a:rPr lang="en-US" sz="1400" u="sng" dirty="0" smtClean="0"/>
                        <a:t> :</a:t>
                      </a:r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id-ID" sz="1400" dirty="0" smtClean="0">
                          <a:effectLst/>
                        </a:rPr>
                        <a:t>% </a:t>
                      </a:r>
                      <a:r>
                        <a:rPr lang="en-US" sz="1400" baseline="0" dirty="0" err="1" smtClean="0"/>
                        <a:t>Pemenuhan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administrasi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Perkantoran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dengan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baik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</a:rPr>
                        <a:t>   Rata-rata </a:t>
                      </a:r>
                      <a:r>
                        <a:rPr lang="en-US" sz="1400" baseline="0" dirty="0" err="1" smtClean="0">
                          <a:effectLst/>
                        </a:rPr>
                        <a:t>capaian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kinerja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sasaran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45698" marB="45698"/>
                </a:tc>
              </a:tr>
            </a:tbl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602468760"/>
              </p:ext>
            </p:extLst>
          </p:nvPr>
        </p:nvGraphicFramePr>
        <p:xfrm>
          <a:off x="4346142" y="836972"/>
          <a:ext cx="5547151" cy="68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4265"/>
              </p:ext>
            </p:extLst>
          </p:nvPr>
        </p:nvGraphicFramePr>
        <p:xfrm>
          <a:off x="4310628" y="4023370"/>
          <a:ext cx="5582662" cy="121098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582662"/>
              </a:tblGrid>
              <a:tr h="351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Program :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Program 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Pelayanaan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Fasilitasi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Pemerintahan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desa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Kelurahan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u="sng" dirty="0" err="1" smtClean="0"/>
                        <a:t>Indikator</a:t>
                      </a:r>
                      <a:r>
                        <a:rPr lang="en-US" sz="1400" b="0" u="sng" dirty="0" smtClean="0"/>
                        <a:t> </a:t>
                      </a:r>
                      <a:r>
                        <a:rPr lang="en-US" sz="1400" b="0" u="sng" dirty="0" err="1" smtClean="0"/>
                        <a:t>Kinerja</a:t>
                      </a:r>
                      <a:r>
                        <a:rPr lang="en-US" sz="1400" b="0" u="sng" dirty="0" smtClean="0"/>
                        <a:t> : </a:t>
                      </a:r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="0" u="none" dirty="0" smtClean="0"/>
                        <a:t>   %  Tingkat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kepuasan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masyarakat</a:t>
                      </a:r>
                      <a:endParaRPr lang="en-US" sz="1400" b="0" u="none" dirty="0" smtClean="0"/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="0" u="none" dirty="0" smtClean="0"/>
                        <a:t>   % 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Desa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dengan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administrasi</a:t>
                      </a:r>
                      <a:r>
                        <a:rPr lang="en-US" sz="1400" b="0" u="none" baseline="0" dirty="0" smtClean="0"/>
                        <a:t>  </a:t>
                      </a:r>
                      <a:r>
                        <a:rPr lang="en-US" sz="1400" b="0" u="none" baseline="0" dirty="0" err="1" smtClean="0"/>
                        <a:t>desa</a:t>
                      </a:r>
                      <a:r>
                        <a:rPr lang="en-US" sz="1400" b="0" u="none" baseline="0" dirty="0" smtClean="0"/>
                        <a:t>  </a:t>
                      </a:r>
                      <a:r>
                        <a:rPr lang="en-US" sz="1400" b="0" u="none" baseline="0" dirty="0" err="1" smtClean="0"/>
                        <a:t>berkualitas</a:t>
                      </a:r>
                      <a:r>
                        <a:rPr lang="en-US" sz="1400" b="0" u="none" baseline="0" dirty="0" smtClean="0"/>
                        <a:t> </a:t>
                      </a:r>
                      <a:r>
                        <a:rPr lang="en-US" sz="1400" b="0" u="none" baseline="0" dirty="0" err="1" smtClean="0"/>
                        <a:t>baik</a:t>
                      </a:r>
                      <a:endParaRPr lang="en-US" sz="1400" b="0" u="none" dirty="0" smtClean="0"/>
                    </a:p>
                  </a:txBody>
                  <a:tcPr marL="109712" marR="10971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805131753"/>
              </p:ext>
            </p:extLst>
          </p:nvPr>
        </p:nvGraphicFramePr>
        <p:xfrm>
          <a:off x="258547" y="835444"/>
          <a:ext cx="2721977" cy="72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812249185"/>
              </p:ext>
            </p:extLst>
          </p:nvPr>
        </p:nvGraphicFramePr>
        <p:xfrm>
          <a:off x="225725" y="2376499"/>
          <a:ext cx="2746081" cy="82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730759698"/>
              </p:ext>
            </p:extLst>
          </p:nvPr>
        </p:nvGraphicFramePr>
        <p:xfrm>
          <a:off x="228600" y="4114800"/>
          <a:ext cx="2723748" cy="70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75150"/>
              </p:ext>
            </p:extLst>
          </p:nvPr>
        </p:nvGraphicFramePr>
        <p:xfrm>
          <a:off x="4314502" y="5726276"/>
          <a:ext cx="5667702" cy="9527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667702"/>
              </a:tblGrid>
              <a:tr h="34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Penyusunan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dokumen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Pelaporan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keuangan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45734" marB="45734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u="sng" dirty="0" err="1" smtClean="0"/>
                        <a:t>Indikator</a:t>
                      </a:r>
                      <a:r>
                        <a:rPr lang="en-US" sz="1400" u="sng" dirty="0" smtClean="0"/>
                        <a:t> </a:t>
                      </a:r>
                      <a:r>
                        <a:rPr lang="en-US" sz="1400" u="sng" dirty="0" err="1" smtClean="0"/>
                        <a:t>Kinerja</a:t>
                      </a:r>
                      <a:r>
                        <a:rPr lang="en-US" sz="1400" u="sng" dirty="0" smtClean="0"/>
                        <a:t> :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err="1" smtClean="0"/>
                        <a:t>Jumlah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dokumen</a:t>
                      </a:r>
                      <a:r>
                        <a:rPr lang="en-US" sz="1400" dirty="0" smtClean="0"/>
                        <a:t> </a:t>
                      </a:r>
                      <a:endParaRPr lang="id-ID" sz="1400" b="1" baseline="0" dirty="0" smtClean="0">
                        <a:effectLst/>
                        <a:latin typeface="+mn-lt"/>
                      </a:endParaRPr>
                    </a:p>
                  </a:txBody>
                  <a:tcPr marL="109712" marR="109712" marT="45734" marB="45734"/>
                </a:tc>
              </a:tr>
            </a:tbl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292187179"/>
              </p:ext>
            </p:extLst>
          </p:nvPr>
        </p:nvGraphicFramePr>
        <p:xfrm>
          <a:off x="301824" y="5837349"/>
          <a:ext cx="2746176" cy="79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0" name="Down Arrow 19"/>
          <p:cNvSpPr/>
          <p:nvPr/>
        </p:nvSpPr>
        <p:spPr>
          <a:xfrm>
            <a:off x="6858000" y="1644650"/>
            <a:ext cx="432434" cy="412750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858000" y="5226050"/>
            <a:ext cx="432434" cy="412750"/>
          </a:xfrm>
          <a:prstGeom prst="downArrow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882766" y="3515982"/>
            <a:ext cx="432434" cy="412750"/>
          </a:xfrm>
          <a:prstGeom prst="downArrow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429000" y="9906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429000" y="6019800"/>
            <a:ext cx="5334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439633" y="4311501"/>
            <a:ext cx="5334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429000" y="2590800"/>
            <a:ext cx="533400" cy="45720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  <a:t>PERJANJIAN  KINERJA  TAHUN  2017</a:t>
            </a:r>
            <a:b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  <a:t>(ESELON  III)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9200"/>
            <a:ext cx="4848226" cy="639762"/>
          </a:xfrm>
        </p:spPr>
        <p:txBody>
          <a:bodyPr anchor="ctr"/>
          <a:lstStyle/>
          <a:p>
            <a:pPr algn="ctr"/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Perjanjian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Kinerja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Tahun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574034" y="1219200"/>
            <a:ext cx="4850130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Perjanjian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Kinerja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Perubahan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Tahun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4520810"/>
              </p:ext>
            </p:extLst>
          </p:nvPr>
        </p:nvGraphicFramePr>
        <p:xfrm>
          <a:off x="5589588" y="2077720"/>
          <a:ext cx="484981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87"/>
                <a:gridCol w="1676400"/>
                <a:gridCol w="1828800"/>
                <a:gridCol w="822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NO.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SASARAN PROGRAM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INDIKATOR KINERJA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TARGET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1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Pelayanan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Administrasi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Perkantoran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latin typeface="Arial Narrow" pitchFamily="34" charset="0"/>
                        </a:rPr>
                        <a:t>%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Pemenuhan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kebutuhan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administrasi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perkantoran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100%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Sarpras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Aparatur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latin typeface="Arial Narrow" pitchFamily="34" charset="0"/>
                        </a:rPr>
                        <a:t>%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Pemenuhan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kebutuhan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Sarpras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 Kantor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100%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3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fasilitasi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pemerintah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desa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</a:rPr>
                        <a:t>kelurahan</a:t>
                      </a:r>
                      <a:r>
                        <a:rPr lang="en-US" sz="1200" dirty="0" smtClean="0">
                          <a:latin typeface="Arial Narrow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latin typeface="Arial Narrow" pitchFamily="34" charset="0"/>
                        </a:rPr>
                        <a:t>%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Adminstrasi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desa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dengan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administrasi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desa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latin typeface="Arial Narrow" pitchFamily="34" charset="0"/>
                        </a:rPr>
                        <a:t>baik</a:t>
                      </a:r>
                      <a:r>
                        <a:rPr lang="en-US" sz="1200" baseline="0" dirty="0" smtClean="0">
                          <a:latin typeface="Arial Narrow" pitchFamily="34" charset="0"/>
                        </a:rPr>
                        <a:t>  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</a:rPr>
                        <a:t>70%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F:\DWI RENI NALURITA\PERJANJIAN KINERJA 2017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WI RENI NALURITA\PERJANJIAN KINERJA 2017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981200"/>
            <a:ext cx="22097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04800"/>
            <a:ext cx="987552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  <a:t>PERJANJIAN  KINERJA  TAHUN  2017</a:t>
            </a:r>
            <a:b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Maiandra GD" pitchFamily="34" charset="0"/>
              </a:rPr>
              <a:t>(ESELON  IV)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848226" cy="639762"/>
          </a:xfrm>
        </p:spPr>
        <p:txBody>
          <a:bodyPr anchor="ctr"/>
          <a:lstStyle/>
          <a:p>
            <a:pPr algn="ctr"/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Perjanjian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Kinerja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latin typeface="Berlin Sans FB" pitchFamily="34" charset="0"/>
              </a:rPr>
              <a:t>Tahun</a:t>
            </a:r>
            <a:r>
              <a:rPr lang="en-US" b="0" dirty="0" smtClean="0">
                <a:solidFill>
                  <a:srgbClr val="FF0000"/>
                </a:solidFill>
                <a:latin typeface="Berlin Sans FB" pitchFamily="34" charset="0"/>
              </a:rPr>
              <a:t>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574034" y="1295400"/>
            <a:ext cx="4850130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Perjanjian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 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Kinerja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Perubahan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en-US" sz="2100" b="0" dirty="0" err="1" smtClean="0">
                <a:solidFill>
                  <a:srgbClr val="FF0000"/>
                </a:solidFill>
                <a:latin typeface="Berlin Sans FB" pitchFamily="34" charset="0"/>
              </a:rPr>
              <a:t>Tahun</a:t>
            </a:r>
            <a:r>
              <a:rPr lang="en-US" sz="2100" b="0" dirty="0" smtClean="0">
                <a:solidFill>
                  <a:srgbClr val="FF0000"/>
                </a:solidFill>
                <a:latin typeface="Berlin Sans FB" pitchFamily="34" charset="0"/>
              </a:rPr>
              <a:t> 2017</a:t>
            </a:r>
          </a:p>
        </p:txBody>
      </p:sp>
      <p:pic>
        <p:nvPicPr>
          <p:cNvPr id="2050" name="Picture 2" descr="F:\EKO SUPENDI\PERJANJIAN KINERJA 2017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3"/>
            <a:ext cx="2057400" cy="30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8568589"/>
              </p:ext>
            </p:extLst>
          </p:nvPr>
        </p:nvGraphicFramePr>
        <p:xfrm>
          <a:off x="5181600" y="2357120"/>
          <a:ext cx="4849812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828800"/>
                <a:gridCol w="1676400"/>
                <a:gridCol w="811212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Tersusunya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pelaporan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keuangan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akhir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tahun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2.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Tersusunya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review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Renstra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Jamal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3.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Tersusunya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Renja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4.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Tersusunya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RKA&lt;DPA/DPPA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5.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Tersusunya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LAKIP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200" dirty="0" err="1" smtClean="0">
                          <a:latin typeface="Arial Narrow" pitchFamily="34" charset="0"/>
                          <a:cs typeface="Arial" pitchFamily="34" charset="0"/>
                        </a:rPr>
                        <a:t>dokumen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F:\EKO SUPENDI\PERJANJIAN KINERJA 2017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5"/>
            <a:ext cx="22860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8438"/>
            <a:ext cx="3505200" cy="487362"/>
          </a:xfrm>
        </p:spPr>
        <p:txBody>
          <a:bodyPr>
            <a:noAutofit/>
          </a:bodyPr>
          <a:lstStyle/>
          <a:p>
            <a:r>
              <a:rPr lang="en-US" sz="1600" dirty="0" smtClean="0"/>
              <a:t>CAPAIAN  KINERJA  TAHUN  2016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LKJIP 2016)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19705"/>
              </p:ext>
            </p:extLst>
          </p:nvPr>
        </p:nvGraphicFramePr>
        <p:xfrm>
          <a:off x="1447799" y="914400"/>
          <a:ext cx="8610599" cy="5878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57"/>
                <a:gridCol w="1776520"/>
                <a:gridCol w="1937320"/>
                <a:gridCol w="2061343"/>
                <a:gridCol w="848486"/>
                <a:gridCol w="727031"/>
                <a:gridCol w="849342"/>
              </a:tblGrid>
              <a:tr h="279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 strategis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dan Kegiatan 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Reali sasi</a:t>
                      </a:r>
                    </a:p>
                  </a:txBody>
                  <a:tcPr marL="43607" marR="4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 Capaian </a:t>
                      </a:r>
                    </a:p>
                  </a:txBody>
                  <a:tcPr marL="43607" marR="43607" marT="0" marB="0" anchor="ctr"/>
                </a:tc>
              </a:tr>
              <a:tr h="128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3607" marR="43607" marT="0" marB="0" anchor="b"/>
                </a:tc>
              </a:tr>
              <a:tr h="437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Keefektifan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Efisiensi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Daerah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Perkantoran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Pemenuhan Kebutuhan Administrasi Perkantoran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86%</a:t>
                      </a:r>
                    </a:p>
                  </a:txBody>
                  <a:tcPr marL="43607" marR="43607" marT="0" marB="0"/>
                </a:tc>
              </a:tr>
              <a:tr h="29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Penyediaan dan Peningkatan Administrasi Perkantoran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Tersedianya Administrasi Perkantoran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86%</a:t>
                      </a:r>
                    </a:p>
                  </a:txBody>
                  <a:tcPr marL="43607" marR="43607" marT="0" marB="0"/>
                </a:tc>
              </a:tr>
              <a:tr h="234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Aparatur</a:t>
                      </a:r>
                      <a:endParaRPr lang="en-US" sz="1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 Pemenuhan Kebutuhan Fasilitas Sarana Prasarana Kantor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3607" marR="43607" marT="0" marB="0"/>
                </a:tc>
              </a:tr>
              <a:tr h="33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Penyediaan dan Peningkatan Sarana dan Prasarana Aparatur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Tersedianya Sarana dan Prasarana Aparatur dengan Kondisi Layak Fungsi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/>
                </a:tc>
              </a:tr>
              <a:tr h="466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pengembangan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sistem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pelaporan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keuangan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 peningkatan pengembangan sistem pelaporan capaian kinerja dan keuangan tepat waktu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97%</a:t>
                      </a:r>
                    </a:p>
                  </a:txBody>
                  <a:tcPr marL="43607" marR="43607" marT="0" marB="0"/>
                </a:tc>
              </a:tr>
              <a:tr h="32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 dokumen laporan keuangan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Tersusunnya   dokumen laporan keuangan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dokumen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dokumen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43607" marR="43607" marT="0" marB="0"/>
                </a:tc>
              </a:tr>
              <a:tr h="323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 kualitas pelayanan publik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partisifasi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dalam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membangun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1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  peningkatan partisifasi masyarakat dalam membangun desa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55%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92%</a:t>
                      </a:r>
                    </a:p>
                  </a:txBody>
                  <a:tcPr marL="43607" marR="43607" marT="0" marB="0"/>
                </a:tc>
              </a:tr>
              <a:tr h="46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 musrenbang tingkat kecamatan dan fasilitasi,monev musrenbang desa/kelurahan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musrenbang tingkat kecamatan dan fasilitasi,monev musrenbang desa/kelurahan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43607" marR="43607" marT="0" marB="0"/>
                </a:tc>
              </a:tr>
              <a:tr h="350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Fasilitasi,Monitoring dan Evaluasi dan Koordinasi Pajak dan retribusi daerah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Terlaksananya,Fasilitasi,Monitoring dan Evaluasi dan Koordinasi Pajak dan retribusi daerah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88%</a:t>
                      </a:r>
                    </a:p>
                  </a:txBody>
                  <a:tcPr marL="43607" marR="43607" marT="0" marB="0"/>
                </a:tc>
              </a:tr>
              <a:tr h="361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Fasilitasi,Monitoring dan Evaluasi dan Koordinasi Tomas dan Muspika desa dan kelurahan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Fasilitasi   Monitoring dan Evaluasi dan Koordinasi Tomas dan Muspika desa dan kelurahan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</a:p>
                  </a:txBody>
                  <a:tcPr marL="43607" marR="43607" marT="0" marB="0"/>
                </a:tc>
              </a:tr>
              <a:tr h="32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Monitoring dan Evaluasi Desa/Kelurahan </a:t>
                      </a:r>
                      <a:endParaRPr lang="en-US" sz="10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Monitoring dan Evaluasi Desa/Kelurahan 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kali/desa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kali/desa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43607" marR="43607" marT="0" marB="0"/>
                </a:tc>
              </a:tr>
              <a:tr h="33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Fasilitasi,Monitoring dan Evaluasi PKK desa  / kelurahan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Monitoring dan Evaluasi PKK desa  / kelurahan  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orang/kali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orang/kali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43607" marR="43607" marT="0" marB="0"/>
                </a:tc>
              </a:tr>
              <a:tr h="36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3607" marR="436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Pemilihan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Kepala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wilayah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Fasilitasi Pemilihan Kepala Desa di wilayah Kecamatan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desa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desa</a:t>
                      </a:r>
                    </a:p>
                  </a:txBody>
                  <a:tcPr marL="43607" marR="436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43607" marR="436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1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3108960" cy="563562"/>
          </a:xfrm>
        </p:spPr>
        <p:txBody>
          <a:bodyPr>
            <a:noAutofit/>
          </a:bodyPr>
          <a:lstStyle/>
          <a:p>
            <a:r>
              <a:rPr lang="en-US" sz="1600" dirty="0" smtClean="0"/>
              <a:t>CAPAIAN  TERHADAP  IKU  TRIWULAN  I DAN  TRIWULAN  II TAHUN 2017 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713"/>
              </p:ext>
            </p:extLst>
          </p:nvPr>
        </p:nvGraphicFramePr>
        <p:xfrm>
          <a:off x="804862" y="914400"/>
          <a:ext cx="9363075" cy="347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147"/>
                <a:gridCol w="1522591"/>
                <a:gridCol w="1066800"/>
                <a:gridCol w="967622"/>
                <a:gridCol w="604923"/>
                <a:gridCol w="1208992"/>
                <a:gridCol w="1331000"/>
                <a:gridCol w="1331000"/>
              </a:tblGrid>
              <a:tr h="914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(impact)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 (Outcome)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(Output)</a:t>
                      </a: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Target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Kerangka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Pendanaan</a:t>
                      </a:r>
                      <a:endParaRPr lang="en-US" sz="11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</a:t>
                      </a:r>
                      <a:r>
                        <a:rPr lang="en-US" sz="11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2017</a:t>
                      </a:r>
                      <a:endParaRPr lang="en-US" sz="11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sampai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dengan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1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I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II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8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787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efektifitas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efesiensi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daerah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Perkantoran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pemenuhan kebutuhan administrasi perkantoran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105.781.500,-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16.740.900,-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(15,80%)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39.988.400,-</a:t>
                      </a:r>
                    </a:p>
                    <a:p>
                      <a:pPr algn="ctr"/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(37,80%)</a:t>
                      </a:r>
                      <a:endParaRPr lang="en-US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559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Penyediaan dan Peningkatan Administrasi Perkantoran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Tersedianya administrasi perkantoran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105.781.500,-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16.740.900,-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(15,80%)</a:t>
                      </a:r>
                      <a:endParaRPr lang="en-US" sz="11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39.988.400,-</a:t>
                      </a:r>
                    </a:p>
                    <a:p>
                      <a:pPr algn="ctr"/>
                      <a:r>
                        <a:rPr lang="en-US" sz="11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(37,80%)</a:t>
                      </a:r>
                      <a:endParaRPr lang="en-US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977559"/>
              </p:ext>
            </p:extLst>
          </p:nvPr>
        </p:nvGraphicFramePr>
        <p:xfrm>
          <a:off x="1295400" y="1201928"/>
          <a:ext cx="8997952" cy="401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44"/>
                <a:gridCol w="1124744"/>
                <a:gridCol w="1124744"/>
                <a:gridCol w="1124744"/>
                <a:gridCol w="1124744"/>
                <a:gridCol w="1124744"/>
                <a:gridCol w="1124744"/>
                <a:gridCol w="1124744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(impact)</a:t>
                      </a:r>
                    </a:p>
                  </a:txBody>
                  <a:tcPr marL="62493" marR="624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 (Outcome)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(Output)</a:t>
                      </a:r>
                    </a:p>
                  </a:txBody>
                  <a:tcPr marL="62493" marR="62493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Target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Kerangka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Pendanaan</a:t>
                      </a:r>
                      <a:endParaRPr lang="en-US" sz="12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2017</a:t>
                      </a:r>
                      <a:endParaRPr lang="en-US" sz="12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2493" marR="62493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sampai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dengan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2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I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II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efektivitas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efisiensi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aparatur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r>
                        <a:rPr lang="en-US" sz="12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endParaRPr lang="en-US" sz="1200" b="1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Peningkatan Sarana dan Prasarana Aparatur</a:t>
                      </a:r>
                      <a:endParaRPr lang="en-US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  pemenuhan kebutuhan fasilitasi sarana pasarana  kantor</a:t>
                      </a:r>
                      <a:endParaRPr lang="en-US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  <a:endParaRPr lang="en-US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66.430.000,-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8.805.000,-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(13,25%)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25.580.000,-</a:t>
                      </a:r>
                    </a:p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(38,5%)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Penyediaan dan Peningkatan Sarana dan Prasarana Aparatur</a:t>
                      </a:r>
                      <a:endParaRPr lang="en-US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Tersedianya sarana dan prasarana aparatur  dengan kondisi layak fungsi</a:t>
                      </a:r>
                      <a:endParaRPr lang="en-US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th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66.430.000,-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8.805.000,-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(13,25%)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25.580.000,-</a:t>
                      </a:r>
                    </a:p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(38,5%)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243363"/>
              </p:ext>
            </p:extLst>
          </p:nvPr>
        </p:nvGraphicFramePr>
        <p:xfrm>
          <a:off x="685798" y="788226"/>
          <a:ext cx="9525001" cy="477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841"/>
                <a:gridCol w="997303"/>
                <a:gridCol w="1212549"/>
                <a:gridCol w="1212549"/>
                <a:gridCol w="1129640"/>
                <a:gridCol w="1242841"/>
                <a:gridCol w="1243639"/>
                <a:gridCol w="1243639"/>
              </a:tblGrid>
              <a:tr h="6543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endParaRPr lang="en-US" sz="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159" marR="501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Sasaran (impact)</a:t>
                      </a:r>
                    </a:p>
                  </a:txBody>
                  <a:tcPr marL="50159" marR="501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dan Kegiatan</a:t>
                      </a:r>
                    </a:p>
                  </a:txBody>
                  <a:tcPr marL="50159" marR="501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 Program (Outcome) dan Kegiatan (Output)</a:t>
                      </a:r>
                    </a:p>
                  </a:txBody>
                  <a:tcPr marL="50159" marR="50159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Kinerja Program dan Kerangka Pendanaan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 2017</a:t>
                      </a:r>
                    </a:p>
                  </a:txBody>
                  <a:tcPr marL="50159" marR="50159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 sampai dengan</a:t>
                      </a:r>
                    </a:p>
                  </a:txBody>
                  <a:tcPr marL="50159" marR="501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</a:t>
                      </a:r>
                    </a:p>
                  </a:txBody>
                  <a:tcPr marL="50159" marR="501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II</a:t>
                      </a:r>
                    </a:p>
                  </a:txBody>
                  <a:tcPr marL="50159" marR="50159" marT="0" marB="0" anchor="ctr"/>
                </a:tc>
              </a:tr>
              <a:tr h="20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50159" marR="50159" marT="0" marB="0"/>
                </a:tc>
              </a:tr>
              <a:tr h="807567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efektivitas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efisiensi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aparatur</a:t>
                      </a:r>
                      <a:endParaRPr lang="en-US" sz="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159" marR="50159" marT="0" marB="0"/>
                </a:tc>
                <a:tc rowSpan="8"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r>
                        <a:rPr lang="en-US" sz="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endParaRPr lang="en-US" sz="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Perencanaan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penganggaran,pengendalian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pelaporan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keuangan</a:t>
                      </a: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Perencanaan, penganggaran,pengendalian dan pelaporan capaian kinerja dan keuangan yang tepat waktu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16.892.500,-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2.342.500,00 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(13,86%)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8.907.500,00 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(52,73%)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pelaporan keuangan semesteran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Tersusunnya dokumen laporan keuangan semesteran tepat waktu 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 laporan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625.000,-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</a:tr>
              <a:tr h="3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pelaporan keuangan akhir tahun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Tersusunya dokuman laporan keuangan akhir tahun tepat waktu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dokumen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1.000.000,-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</a:tr>
              <a:tr h="3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Review dan penyusunan dokumen Renstra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Tersusunya dokumen Renstra dan review renstra tepat waktu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dokumen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955.000,-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995.000,00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995.000,00 </a:t>
                      </a:r>
                    </a:p>
                  </a:txBody>
                  <a:tcPr marL="9525" marR="9525" marT="9525" marB="0" anchor="ctr"/>
                </a:tc>
              </a:tr>
              <a:tr h="230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Renja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Tersusunya dokumen Renja   tepat waktu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dokumen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1.347.500,-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1.347.500,00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1.347.500,00 </a:t>
                      </a:r>
                    </a:p>
                  </a:txBody>
                  <a:tcPr marL="9525" marR="9525" marT="9525" marB="0" anchor="ctr"/>
                </a:tc>
              </a:tr>
              <a:tr h="230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RKA,DPA / DPPA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Tersusunya RKA,DPA / DPPA tepat waktu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dokumen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4.470.000,-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1.270.000,00 </a:t>
                      </a:r>
                    </a:p>
                  </a:txBody>
                  <a:tcPr marL="9525" marR="9525" marT="9525" marB="0" anchor="ctr"/>
                </a:tc>
              </a:tr>
              <a:tr h="692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Penyusunan Laporan Kinerja Instansi Pemerintah (LKJIP)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Tersusunannya dokumen Laporan   Kinerja Instansi Pemerint (.LKJIP)tepat waktu.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dokumen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1.400.000,-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</a:tr>
              <a:tr h="461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 pengelolaan data wilayah(profil kecamatan)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Fasilitasi pengelolaan data wilayah(profil kecamatan)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laporan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7.095.000,-</a:t>
                      </a:r>
                    </a:p>
                  </a:txBody>
                  <a:tcPr marL="50159" marR="50159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5.295.000,00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437573"/>
              </p:ext>
            </p:extLst>
          </p:nvPr>
        </p:nvGraphicFramePr>
        <p:xfrm>
          <a:off x="685800" y="599582"/>
          <a:ext cx="9524999" cy="6177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842"/>
                <a:gridCol w="997302"/>
                <a:gridCol w="1212548"/>
                <a:gridCol w="1212548"/>
                <a:gridCol w="1129639"/>
                <a:gridCol w="1242842"/>
                <a:gridCol w="1243639"/>
                <a:gridCol w="1243639"/>
              </a:tblGrid>
              <a:tr h="299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Sasaran (impact)</a:t>
                      </a:r>
                    </a:p>
                  </a:txBody>
                  <a:tcPr marL="30636" marR="306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dan Kegiatan</a:t>
                      </a:r>
                    </a:p>
                  </a:txBody>
                  <a:tcPr marL="30636" marR="306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 Program (Outcome) dan Kegiatan (Output)</a:t>
                      </a:r>
                    </a:p>
                  </a:txBody>
                  <a:tcPr marL="30636" marR="30636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Kinerja Program dan Kerangka Pendanaan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 2017</a:t>
                      </a:r>
                    </a:p>
                  </a:txBody>
                  <a:tcPr marL="30636" marR="30636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 sampai dengan</a:t>
                      </a:r>
                    </a:p>
                  </a:txBody>
                  <a:tcPr marL="30636" marR="306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</a:t>
                      </a:r>
                    </a:p>
                  </a:txBody>
                  <a:tcPr marL="30636" marR="30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II</a:t>
                      </a:r>
                    </a:p>
                  </a:txBody>
                  <a:tcPr marL="30636" marR="30636" marT="0" marB="0" anchor="ctr"/>
                </a:tc>
              </a:tr>
              <a:tr h="157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30636" marR="30636" marT="0" marB="0"/>
                </a:tc>
              </a:tr>
              <a:tr h="40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9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900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publik</a:t>
                      </a:r>
                      <a:r>
                        <a:rPr lang="en-US" sz="9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partisifasi masyarakat dalam pembangunan 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110.340.000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4.165.000,00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(3,77%)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38.760.000,00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(35,12%)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5297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30636" marR="30636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 ,monitoring dan evaluasi,koordinasi pajak dan retribusi daerah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Terlaksananya Fasilitasi ,monitoring dan evaluasi,koordinasi pajak dan retribusi daerah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 kl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15.375.000,-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8.600.000,00 </a:t>
                      </a:r>
                    </a:p>
                  </a:txBody>
                  <a:tcPr marL="9525" marR="9525" marT="9525" marB="0" anchor="ctr"/>
                </a:tc>
              </a:tr>
              <a:tr h="340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Monitoring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evaluas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/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Monitoring dan evaluas desa / kelurahan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 kali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5.000.000,-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2.970.000,00 </a:t>
                      </a:r>
                    </a:p>
                  </a:txBody>
                  <a:tcPr marL="9525" marR="9525" marT="9525" marB="0" anchor="ctr"/>
                </a:tc>
              </a:tr>
              <a:tr h="340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Evaluasi Rancangan Peraturan desa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Evaluasi Rancangan Peraturan desa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kali/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20.970.000,-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</a:tr>
              <a:tr h="340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Bintek pengelolaan keuangan desa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Bintek pengelolaan keuangan desa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kali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3.445.000,-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</a:tr>
              <a:tr h="68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 musrenbang tingkat Kecamatan dan fasilitasi monev musrenbang desa/kelurahan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Terselenggaranya musrenbang tk Kec.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 fasilitasi monev musrenbang desa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kali 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11.020.000,-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4.165.000,00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11.020.000,00 </a:t>
                      </a:r>
                    </a:p>
                  </a:txBody>
                  <a:tcPr marL="9525" marR="9525" marT="9525" marB="0"/>
                </a:tc>
              </a:tr>
              <a:tr h="68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 monitoring dan evaluasi LPMK,karangtaruna,PKK,Muspika,Perwosi,Posyandu,Karang wreda desa/kel.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Telaksananya Fasilitasi monitoring dan evaluasi LPMK,karangtaruna,PKK,Muspika,Perwosi,Posyandu,Karang wreda desa/kelurahan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kali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22.080.000,-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7.730.000,00 </a:t>
                      </a:r>
                    </a:p>
                  </a:txBody>
                  <a:tcPr marL="9525" marR="9525" marT="9525" marB="0"/>
                </a:tc>
              </a:tr>
              <a:tr h="36957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</a:tr>
              <a:tr h="263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</a:tr>
              <a:tr h="316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</a:tr>
              <a:tr h="316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1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15493"/>
              </p:ext>
            </p:extLst>
          </p:nvPr>
        </p:nvGraphicFramePr>
        <p:xfrm>
          <a:off x="838200" y="1496313"/>
          <a:ext cx="9524999" cy="2923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842"/>
                <a:gridCol w="997302"/>
                <a:gridCol w="1212548"/>
                <a:gridCol w="1212548"/>
                <a:gridCol w="1129639"/>
                <a:gridCol w="1242842"/>
                <a:gridCol w="1243639"/>
                <a:gridCol w="1243639"/>
              </a:tblGrid>
              <a:tr h="86289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30636" marR="3063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monitoring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evaluasi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penyandang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masalah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kesejahteraan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social (PMKS)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monitoring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evaluasi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penyandang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masalah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kesejahteraan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social (PMKS)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kali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4.475.000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2.515.000,00 </a:t>
                      </a:r>
                    </a:p>
                  </a:txBody>
                  <a:tcPr marL="9525" marR="9525" marT="9525" marB="0"/>
                </a:tc>
              </a:tr>
              <a:tr h="686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 monitoring dan evaluasi program penanggulangan kemiskinan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Fasilitasi monitoring dan evaluasi program penanggulangan kemiskinan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kali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2.995.000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2.395.000,00 </a:t>
                      </a:r>
                    </a:p>
                  </a:txBody>
                  <a:tcPr marL="9525" marR="9525" marT="9525" marB="0"/>
                </a:tc>
              </a:tr>
              <a:tr h="686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Pembinaan nilai budaya,wawasan kebangsaan dan perlindung an masyarakat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Terwujudnya Pembinaan nilai budaya,wawasan kebangsaan dan perlindung an masyarakat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 kegiatan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20.000.000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</a:tr>
              <a:tr h="686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Sosialisasi dan pembinaan kantrantibmas dan pencegahan  tindak kriminal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Sosialisasi dan pembinaan kantrantibmas dan pencegahan  tindak kriminal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kali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4.980.000</a:t>
                      </a: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3.530.000,00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279030"/>
              </p:ext>
            </p:extLst>
          </p:nvPr>
        </p:nvGraphicFramePr>
        <p:xfrm>
          <a:off x="914399" y="304800"/>
          <a:ext cx="9677401" cy="4562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02"/>
                <a:gridCol w="1103192"/>
                <a:gridCol w="1231942"/>
                <a:gridCol w="1341292"/>
                <a:gridCol w="625229"/>
                <a:gridCol w="1249578"/>
                <a:gridCol w="1375683"/>
                <a:gridCol w="1375683"/>
              </a:tblGrid>
              <a:tr h="11622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Sasaran (impact)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 Program (Outcome) dan Kegiatan (Output)</a:t>
                      </a: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Kinerja Program dan Kerangka Pendanaan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 2017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 sampai dengan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 II</a:t>
                      </a:r>
                    </a:p>
                  </a:txBody>
                  <a:tcPr marL="68580" marR="68580" marT="0" marB="0" anchor="ctr"/>
                </a:tc>
              </a:tr>
              <a:tr h="360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788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2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200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publik</a:t>
                      </a:r>
                      <a:r>
                        <a:rPr lang="en-US" sz="12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peningkatan pelayanan Kecamatan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20.000.000,-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534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Bintek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Prima di 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Terlaksananya Bintek peningkatan pelayanan Prima di kelurahan/desa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kl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15.000.000,-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09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 penerbitan layanan perijinan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Terwujudnya Fasilitasi penerbitan layanan perijinan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5.000.000,00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990600"/>
            <a:ext cx="9433560" cy="6858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VISI  DAN  MISI  BUPATI  DAN   WAKIL  BUPATI BLITAR   PERIODE   2016 - 2021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98373"/>
              </p:ext>
            </p:extLst>
          </p:nvPr>
        </p:nvGraphicFramePr>
        <p:xfrm>
          <a:off x="1722438" y="1676400"/>
          <a:ext cx="89979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63040" y="152400"/>
            <a:ext cx="813816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latin typeface="Baskerville Old Face" pitchFamily="18" charset="0"/>
              </a:rPr>
              <a:t>GAMBARAN  UMUM  PERENCANAAN  KECAMATAN  SELOREJO</a:t>
            </a:r>
            <a:endParaRPr lang="en-US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3108960" cy="563562"/>
          </a:xfrm>
        </p:spPr>
        <p:txBody>
          <a:bodyPr>
            <a:noAutofit/>
          </a:bodyPr>
          <a:lstStyle/>
          <a:p>
            <a:r>
              <a:rPr lang="en-US" sz="1600" dirty="0" smtClean="0"/>
              <a:t>CAPAIAN  TERHADAP  IKU  TRIWULAN  I DAN  TRIWULAN  II TAHUN 2017 </a:t>
            </a: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47111"/>
              </p:ext>
            </p:extLst>
          </p:nvPr>
        </p:nvGraphicFramePr>
        <p:xfrm>
          <a:off x="1219200" y="914400"/>
          <a:ext cx="8997947" cy="442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62"/>
                <a:gridCol w="2007280"/>
                <a:gridCol w="1285421"/>
                <a:gridCol w="1285421"/>
                <a:gridCol w="1285421"/>
                <a:gridCol w="1285421"/>
                <a:gridCol w="128542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 STRATEGIS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 KINERJA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 PADA: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KET.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II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efektifitas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efesiensi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daerah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Perkantoran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15,80%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37,80%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terhadap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pertama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pada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 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masih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sebesar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14,30%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pada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II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mencapai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43% 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Aparatur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13,25%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38,5%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493" marR="62493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Perencanaan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penganggaran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pengendalian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pelaporan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keuangan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algn="l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13,86%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52,73%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publik</a:t>
                      </a:r>
                      <a:r>
                        <a:rPr lang="en-US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fasilitasi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kelurahan</a:t>
                      </a:r>
                      <a:endParaRPr lang="en-US" sz="1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636" marR="30636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35,12%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terhadap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kedua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pada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 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masih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sebesar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2%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pada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Triwulan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II </a:t>
                      </a:r>
                      <a:r>
                        <a:rPr lang="en-US" sz="10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mencapai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17,67% 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0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30" y="274638"/>
            <a:ext cx="4982870" cy="7921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Analisa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Penyebab</a:t>
            </a:r>
            <a:r>
              <a:rPr lang="en-US" sz="2400" dirty="0" smtClean="0">
                <a:latin typeface="Bookman Old Style" pitchFamily="18" charset="0"/>
              </a:rPr>
              <a:t>  </a:t>
            </a:r>
            <a:r>
              <a:rPr lang="en-US" sz="2400" dirty="0" err="1" smtClean="0">
                <a:latin typeface="Bookman Old Style" pitchFamily="18" charset="0"/>
              </a:rPr>
              <a:t>Kegagalan</a:t>
            </a:r>
            <a:r>
              <a:rPr lang="en-US" sz="2400" dirty="0" smtClean="0">
                <a:latin typeface="Bookman Old Style" pitchFamily="18" charset="0"/>
              </a:rPr>
              <a:t>  </a:t>
            </a:r>
            <a:r>
              <a:rPr lang="en-US" sz="2400" dirty="0" err="1" smtClean="0">
                <a:latin typeface="Bookman Old Style" pitchFamily="18" charset="0"/>
              </a:rPr>
              <a:t>Atau</a:t>
            </a:r>
            <a:r>
              <a:rPr lang="en-US" sz="2400" dirty="0" smtClean="0">
                <a:latin typeface="Bookman Old Style" pitchFamily="18" charset="0"/>
              </a:rPr>
              <a:t>  </a:t>
            </a:r>
            <a:r>
              <a:rPr lang="en-US" sz="2400" dirty="0" err="1" smtClean="0">
                <a:latin typeface="Bookman Old Style" pitchFamily="18" charset="0"/>
              </a:rPr>
              <a:t>Kendala</a:t>
            </a:r>
            <a:r>
              <a:rPr lang="en-US" sz="2400" dirty="0" smtClean="0">
                <a:latin typeface="Bookman Old Style" pitchFamily="18" charset="0"/>
              </a:rPr>
              <a:t>  Yang  </a:t>
            </a:r>
            <a:r>
              <a:rPr lang="en-US" sz="2400" dirty="0" err="1" smtClean="0">
                <a:latin typeface="Bookman Old Style" pitchFamily="18" charset="0"/>
              </a:rPr>
              <a:t>Dialami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1600200" y="1066800"/>
            <a:ext cx="8915400" cy="518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Penyebab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kegagalan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kendala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yang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dialami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Pencapaian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triwulan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masih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sangat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rendah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salah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penyebabnya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adanya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perubahan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bendahara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pengeluaran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karena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bendahara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pengeluaran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lama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pindah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sehingga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bendahara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pengeluaran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yang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baru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masih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melakukan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penyesuaian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;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tugas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pengelolaan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keuangan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Pelaksana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teknis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kegiatan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belum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secara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optimal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melaksanakan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fungsinya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Kurangnya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pengawasan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atasan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langsung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Kegiatan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bimtek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peningkatan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pelayanan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prima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masih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terdapat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kekeliruan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penempatan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rekening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anggaran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sehingga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dilakukan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perubahan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Peningkatan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perbaikan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Melakukan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penguatan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fungsi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pelaksana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kegiatan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keuangan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melalui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monitoring,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pengawasan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atasan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langsung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bimbingan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konsultasi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instansi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teknis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Optimalisasi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koordinasi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sinkronisasi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instansi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terkait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987409"/>
              </p:ext>
            </p:extLst>
          </p:nvPr>
        </p:nvGraphicFramePr>
        <p:xfrm>
          <a:off x="1722438" y="1447800"/>
          <a:ext cx="89979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43580"/>
            <a:ext cx="4114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Berlin Sans FB Demi" pitchFamily="34" charset="0"/>
              </a:defRPr>
            </a:lvl1pPr>
          </a:lstStyle>
          <a:p>
            <a:r>
              <a:rPr lang="en-US" dirty="0" smtClean="0">
                <a:latin typeface="Arno Pro Smbd" pitchFamily="18" charset="0"/>
              </a:rPr>
              <a:t>LANGKAH- LANGKAH  OPTIMALISASI  </a:t>
            </a:r>
            <a:r>
              <a:rPr lang="en-US" sz="3200" dirty="0" smtClean="0">
                <a:latin typeface="Arno Pro Smbd" pitchFamily="18" charset="0"/>
              </a:rPr>
              <a:t>SAKIP</a:t>
            </a:r>
            <a:endParaRPr lang="en-US" dirty="0" smtClean="0"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600584"/>
              </p:ext>
            </p:extLst>
          </p:nvPr>
        </p:nvGraphicFramePr>
        <p:xfrm>
          <a:off x="1722438" y="1447800"/>
          <a:ext cx="89979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6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722730" y="274638"/>
            <a:ext cx="8997696" cy="868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Gambaran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Umum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Perencanaan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Kecamatan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Selorejo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…</a:t>
            </a:r>
            <a:endParaRPr lang="en-US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447800"/>
            <a:ext cx="8716670" cy="48006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MISI :</a:t>
            </a: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Meningkatkan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taraf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kehidupan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masyarakat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melalui akselerasi program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pengentasan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kemiskinan, optimalisasi dan pengembangan program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pembangunan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kemasyarakatan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yang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tepat sasaran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Memantapkan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kehidupan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masyarakat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berlandaskan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nilai-nilai keagamaan, kearifan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lokal dan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hukum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melalui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optimalisasi kehidupan beragama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kehidupan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sosial serta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penerapan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peraturan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perundang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undangan;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Meningkatkan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kualitas sumber daya manusia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(SDM) masyarakat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melalui peningkatan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mutu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pendidikan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kesehatan serta kemudahan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akses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memperoleh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pendidikan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pelayanan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kesehatan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memadahi;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Meningkatkan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tata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kelola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pemerintahan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yang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baik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melalui reformasi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birokrasi serta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pelayanan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publik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berbasis teknologi informasi;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Meningkatkan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keberdayaan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masyarakat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usaha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ekonomi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masyarakat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yang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memiliki daya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saing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melalui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peningkatan keterampilan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keahlian, pengembangan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ekonomi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kerakyatan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berbasis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UMKM, ekonomi kreatif serta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potensi lokal daerah;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Meningkatkan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pembangunan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berbasis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desa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kawasan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perdesaan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melalui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ptimalisasi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penyelenggaraan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pemerintahan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desa, pembangunan, pembinaan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kemasyarakatan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pemberdayaan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masyarakat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>
                <a:latin typeface="Verdana" pitchFamily="34" charset="0"/>
                <a:ea typeface="Verdana" pitchFamily="34" charset="0"/>
                <a:cs typeface="Verdana" pitchFamily="34" charset="0"/>
              </a:rPr>
              <a:t> desa.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3245" y="55563"/>
            <a:ext cx="10432314" cy="6189663"/>
            <a:chOff x="211456" y="57280"/>
            <a:chExt cx="8691886" cy="6190241"/>
          </a:xfrm>
        </p:grpSpPr>
        <p:sp>
          <p:nvSpPr>
            <p:cNvPr id="3" name="Right Arrow 2"/>
            <p:cNvSpPr/>
            <p:nvPr/>
          </p:nvSpPr>
          <p:spPr>
            <a:xfrm flipH="1">
              <a:off x="8000009" y="1524267"/>
              <a:ext cx="246015" cy="29958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470938" y="57280"/>
              <a:ext cx="4230841" cy="56268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sq">
              <a:noFill/>
              <a:round/>
              <a:headEnd type="none" w="sm" len="sm"/>
              <a:tailEnd type="none" w="sm" len="sm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0070C0"/>
                  </a:solidFill>
                  <a:latin typeface="Aharoni" pitchFamily="2" charset="-79"/>
                  <a:cs typeface="Aharoni" pitchFamily="2" charset="-79"/>
                </a:rPr>
                <a:t>VISI DAN </a:t>
              </a:r>
              <a:r>
                <a:rPr lang="en-US" sz="2000" b="1" dirty="0">
                  <a:solidFill>
                    <a:srgbClr val="0070C0"/>
                  </a:solidFill>
                  <a:latin typeface="Aharoni" pitchFamily="2" charset="-79"/>
                  <a:cs typeface="Aharoni" pitchFamily="2" charset="-79"/>
                </a:rPr>
                <a:t>MISI BUPATI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3613" y="2440340"/>
              <a:ext cx="4611882" cy="5818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Arial Rounded MT Bold" panose="020F0704030504030204" pitchFamily="34" charset="0"/>
                  <a:cs typeface="Calibri" pitchFamily="34" charset="0"/>
                </a:rPr>
                <a:t>6 MISI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prstClr val="black"/>
                  </a:solidFill>
                  <a:cs typeface="Calibri" pitchFamily="34" charset="0"/>
                </a:rPr>
                <a:t>MISI 4 :  </a:t>
              </a:r>
              <a:r>
                <a:rPr lang="en-US" sz="1100" b="1" dirty="0" smtClean="0">
                  <a:solidFill>
                    <a:schemeClr val="tx1"/>
                  </a:solidFill>
                  <a:cs typeface="Calibri" pitchFamily="34" charset="0"/>
                </a:rPr>
                <a:t>MENINGKATKAN  TATA  KELOLA PEMERINTAHAN  YANG  BAIK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Berlin Sans FB Demi" panose="020E0802020502020306" pitchFamily="34" charset="0"/>
                <a:cs typeface="Calibri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00" b="1" dirty="0">
                <a:solidFill>
                  <a:srgbClr val="FF0000"/>
                </a:solidFill>
                <a:latin typeface="Berlin Sans FB Demi" panose="020E0802020502020306" pitchFamily="34" charset="0"/>
                <a:cs typeface="Calibri" pitchFamily="34" charset="0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1973105" y="917569"/>
              <a:ext cx="5228212" cy="913113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C000"/>
                  </a:solidFill>
                  <a:latin typeface="Goudy Stout" panose="0202090407030B020401" pitchFamily="18" charset="0"/>
                  <a:cs typeface="Calibri" pitchFamily="34" charset="0"/>
                </a:rPr>
                <a:t>VISI</a:t>
              </a:r>
              <a:r>
                <a:rPr lang="id-ID" b="1" dirty="0">
                  <a:solidFill>
                    <a:srgbClr val="FFC000"/>
                  </a:solidFill>
                  <a:latin typeface="Goudy Stout" panose="0202090407030B020401" pitchFamily="18" charset="0"/>
                  <a:cs typeface="Calibri" pitchFamily="34" charset="0"/>
                </a:rPr>
                <a:t>:</a:t>
              </a:r>
              <a:endParaRPr lang="id-ID" sz="1400" b="1" dirty="0">
                <a:solidFill>
                  <a:srgbClr val="FFC000"/>
                </a:solidFill>
                <a:latin typeface="Goudy Stout" panose="0202090407030B020401" pitchFamily="18" charset="0"/>
                <a:cs typeface="Calibri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cs typeface="Calibri" pitchFamily="34" charset="0"/>
                </a:rPr>
                <a:t>MEWUJUDKAN  KAB UPATEN  BLITAR  LEBIH </a:t>
              </a:r>
              <a:r>
                <a:rPr lang="en-US" sz="2000" dirty="0">
                  <a:solidFill>
                    <a:schemeClr val="tx1"/>
                  </a:solidFill>
                  <a:cs typeface="Calibri" pitchFamily="34" charset="0"/>
                </a:rPr>
                <a:t>SEJAHTERA, </a:t>
              </a:r>
              <a:r>
                <a:rPr lang="en-US" sz="2000" dirty="0" smtClean="0">
                  <a:solidFill>
                    <a:schemeClr val="tx1"/>
                  </a:solidFill>
                  <a:cs typeface="Calibri" pitchFamily="34" charset="0"/>
                </a:rPr>
                <a:t> MAJU  </a:t>
              </a:r>
              <a:r>
                <a:rPr lang="en-US" sz="2000" dirty="0">
                  <a:solidFill>
                    <a:schemeClr val="tx1"/>
                  </a:solidFill>
                  <a:cs typeface="Calibri" pitchFamily="34" charset="0"/>
                </a:rPr>
                <a:t>DAN </a:t>
              </a:r>
              <a:r>
                <a:rPr lang="en-US" sz="2000" dirty="0" smtClean="0">
                  <a:solidFill>
                    <a:schemeClr val="tx1"/>
                  </a:solidFill>
                  <a:cs typeface="Calibri" pitchFamily="34" charset="0"/>
                </a:rPr>
                <a:t> BERDAYA </a:t>
              </a:r>
              <a:r>
                <a:rPr lang="en-US" sz="2000" dirty="0">
                  <a:solidFill>
                    <a:schemeClr val="tx1"/>
                  </a:solidFill>
                  <a:cs typeface="Calibri" pitchFamily="34" charset="0"/>
                </a:rPr>
                <a:t>SAING</a:t>
              </a:r>
              <a:endParaRPr lang="id-ID" sz="2000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663812" y="644710"/>
              <a:ext cx="1847487" cy="2349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3749188" y="1830683"/>
              <a:ext cx="1847487" cy="36122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3240" y="3431032"/>
              <a:ext cx="5746655" cy="7652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0646" y="4521747"/>
              <a:ext cx="6518581" cy="966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 rot="16200000">
              <a:off x="-2414369" y="3083193"/>
              <a:ext cx="5790153" cy="538503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mbria" pitchFamily="18" charset="0"/>
                  <a:cs typeface="+mn-cs"/>
                </a:rPr>
                <a:t>RENCANA PEMBANGUNAN JANGKA MENENGAH DAERAH (RPJMD)  KABUPATEN BLITAR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mbria" pitchFamily="18" charset="0"/>
                  <a:cs typeface="+mn-cs"/>
                </a:rPr>
                <a:t>TAHUN 2016 – 2021 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rot="5400000">
              <a:off x="5739808" y="3006195"/>
              <a:ext cx="5788565" cy="538503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1" hangingPunct="1">
                <a:defRPr sz="1400" b="1">
                  <a:solidFill>
                    <a:srgbClr val="000000"/>
                  </a:solidFill>
                  <a:latin typeface="Cambria" pitchFamily="18" charset="0"/>
                  <a:cs typeface="Arial" pitchFamily="34" charset="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RENCANA PEMBANGUNAN JANGKA </a:t>
              </a:r>
              <a:r>
                <a:rPr lang="en-US" sz="1200" dirty="0" smtClean="0"/>
                <a:t>MENENGAH </a:t>
              </a:r>
              <a:r>
                <a:rPr lang="en-US" sz="1200" dirty="0"/>
                <a:t>DAERAH (RPJMD)  KABUPATEN BLITAR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TAHUN 2016 – 2021 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89408" y="1524267"/>
              <a:ext cx="253950" cy="29958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3989" y="5636207"/>
              <a:ext cx="2610297" cy="36865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92D050"/>
                  </a:solidFill>
                  <a:latin typeface="Cambria" panose="02040503050406030204" pitchFamily="18" charset="0"/>
                  <a:cs typeface="Calibri" pitchFamily="34" charset="0"/>
                </a:rPr>
                <a:t>KECAMATAN SELOREJO</a:t>
              </a:r>
              <a:endParaRPr lang="en-US" b="1" dirty="0">
                <a:solidFill>
                  <a:srgbClr val="92D050"/>
                </a:solidFill>
                <a:latin typeface="Cambria" panose="02040503050406030204" pitchFamily="18" charset="0"/>
                <a:cs typeface="Calibri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682150" y="2843602"/>
              <a:ext cx="417637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3" name="TextBox 18"/>
            <p:cNvSpPr txBox="1">
              <a:spLocks noChangeArrowheads="1"/>
            </p:cNvSpPr>
            <p:nvPr/>
          </p:nvSpPr>
          <p:spPr bwMode="auto">
            <a:xfrm>
              <a:off x="1623239" y="3475101"/>
              <a:ext cx="15007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TUJUAN  MISI </a:t>
              </a: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4 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</a:p>
          </p:txBody>
        </p:sp>
        <p:sp>
          <p:nvSpPr>
            <p:cNvPr id="27674" name="TextBox 19"/>
            <p:cNvSpPr txBox="1">
              <a:spLocks noChangeArrowheads="1"/>
            </p:cNvSpPr>
            <p:nvPr/>
          </p:nvSpPr>
          <p:spPr bwMode="auto">
            <a:xfrm>
              <a:off x="2985783" y="3431032"/>
              <a:ext cx="4317111" cy="70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dirty="0" err="1" smtClean="0">
                  <a:latin typeface="+mn-lt"/>
                </a:rPr>
                <a:t>Mewujudkan</a:t>
              </a:r>
              <a:r>
                <a:rPr lang="en-US" sz="2000" dirty="0" smtClean="0">
                  <a:latin typeface="+mn-lt"/>
                </a:rPr>
                <a:t>  </a:t>
              </a:r>
              <a:r>
                <a:rPr lang="en-US" sz="2000" dirty="0" err="1" smtClean="0">
                  <a:latin typeface="+mn-lt"/>
                </a:rPr>
                <a:t>pemerintahan</a:t>
              </a:r>
              <a:r>
                <a:rPr lang="en-US" sz="2000" dirty="0" smtClean="0">
                  <a:latin typeface="+mn-lt"/>
                </a:rPr>
                <a:t>  Daerah  yang  </a:t>
              </a:r>
              <a:r>
                <a:rPr lang="en-US" sz="2000" dirty="0" err="1" smtClean="0">
                  <a:latin typeface="+mn-lt"/>
                </a:rPr>
                <a:t>efektif</a:t>
              </a:r>
              <a:r>
                <a:rPr lang="en-US" sz="2000" dirty="0" smtClean="0">
                  <a:latin typeface="+mn-lt"/>
                </a:rPr>
                <a:t> , </a:t>
              </a:r>
              <a:r>
                <a:rPr lang="en-US" sz="2000" dirty="0" err="1" smtClean="0">
                  <a:latin typeface="+mn-lt"/>
                </a:rPr>
                <a:t>efesien</a:t>
              </a:r>
              <a:r>
                <a:rPr lang="en-US" sz="2000" dirty="0" smtClean="0">
                  <a:latin typeface="+mn-lt"/>
                </a:rPr>
                <a:t>  </a:t>
              </a:r>
              <a:r>
                <a:rPr lang="en-US" sz="2000" dirty="0" err="1" smtClean="0">
                  <a:latin typeface="+mn-lt"/>
                </a:rPr>
                <a:t>dan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akuntabel</a:t>
              </a:r>
              <a:endParaRPr lang="en-US" sz="2000" dirty="0" smtClean="0">
                <a:latin typeface="+mn-lt"/>
              </a:endParaRPr>
            </a:p>
          </p:txBody>
        </p:sp>
        <p:sp>
          <p:nvSpPr>
            <p:cNvPr id="27675" name="TextBox 20"/>
            <p:cNvSpPr txBox="1">
              <a:spLocks noChangeArrowheads="1"/>
            </p:cNvSpPr>
            <p:nvPr/>
          </p:nvSpPr>
          <p:spPr bwMode="auto">
            <a:xfrm>
              <a:off x="1330165" y="4565572"/>
              <a:ext cx="12870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Berlin Sans FB Demi" pitchFamily="34" charset="0"/>
                </a:rPr>
                <a:t>SASARAN  : </a:t>
              </a:r>
            </a:p>
          </p:txBody>
        </p:sp>
        <p:sp>
          <p:nvSpPr>
            <p:cNvPr id="20" name="Curved Left Arrow 19"/>
            <p:cNvSpPr/>
            <p:nvPr/>
          </p:nvSpPr>
          <p:spPr>
            <a:xfrm rot="19734157">
              <a:off x="5701761" y="4947237"/>
              <a:ext cx="496790" cy="716029"/>
            </a:xfrm>
            <a:prstGeom prst="curved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3719813" y="3117471"/>
              <a:ext cx="1847487" cy="2349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701905" y="4237557"/>
              <a:ext cx="1845900" cy="2349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986654" y="4563434"/>
            <a:ext cx="5623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o"/>
            </a:pP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Meningkatkan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Efektivitas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efesiensi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akuntabilitas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Daerah</a:t>
            </a:r>
          </a:p>
          <a:p>
            <a:pPr marL="171450" indent="-171450" eaLnBrk="1" hangingPunct="1">
              <a:buFont typeface="Wingdings" pitchFamily="2" charset="2"/>
              <a:buChar char="o"/>
            </a:pP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Meniingkatkan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kualitas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pelayanan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pubik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eaLnBrk="1" hangingPunct="1">
              <a:buFont typeface="Wingdings" pitchFamily="2" charset="2"/>
              <a:buChar char="o"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889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551846"/>
              </p:ext>
            </p:extLst>
          </p:nvPr>
        </p:nvGraphicFramePr>
        <p:xfrm>
          <a:off x="457198" y="1161921"/>
          <a:ext cx="9982201" cy="5086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04"/>
                <a:gridCol w="1168740"/>
                <a:gridCol w="1168740"/>
                <a:gridCol w="1075653"/>
                <a:gridCol w="1168740"/>
                <a:gridCol w="786054"/>
                <a:gridCol w="786054"/>
                <a:gridCol w="786054"/>
                <a:gridCol w="786054"/>
                <a:gridCol w="786054"/>
                <a:gridCol w="786054"/>
              </a:tblGrid>
              <a:tr h="3088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 RPJMD</a:t>
                      </a:r>
                    </a:p>
                  </a:txBody>
                  <a:tcPr marL="44656" marR="44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TUJUAN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OPD</a:t>
                      </a:r>
                    </a:p>
                  </a:txBody>
                  <a:tcPr marL="44656" marR="44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OPD</a:t>
                      </a:r>
                    </a:p>
                  </a:txBody>
                  <a:tcPr marL="44656" marR="44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SASARAN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OPD</a:t>
                      </a:r>
                    </a:p>
                  </a:txBody>
                  <a:tcPr marL="44656" marR="4465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KINERJA SASARAN 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OPD</a:t>
                      </a:r>
                    </a:p>
                  </a:txBody>
                  <a:tcPr marL="44656" marR="4465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2018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</a:tr>
              <a:tr h="178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4656" marR="44656" marT="0" marB="0" anchor="ctr"/>
                </a:tc>
              </a:tr>
              <a:tr h="833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 efektif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itas</a:t>
                      </a:r>
                      <a:r>
                        <a:rPr lang="id-ID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efisien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daerah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 efektif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itas</a:t>
                      </a:r>
                      <a:r>
                        <a:rPr lang="id-ID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efisien</a:t>
                      </a: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 serta akuntabilitas kinerja pemerintahan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MeningkatnyaPelayanan kesekretariatanKecamatan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Rata rata Prosentase pencapaian program   pemerintahan Kecamatan.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</a:tr>
              <a:tr h="75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 sarana dan prasarana aparatur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 nya sarana dan prasarana aparatur dengan kondisi layak fungsi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peningkatan sarana dan prasarana aparatur dengan kondisi layak fungsi 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95%</a:t>
                      </a:r>
                    </a:p>
                  </a:txBody>
                  <a:tcPr marL="44656" marR="44656" marT="0" marB="0" anchor="ctr"/>
                </a:tc>
              </a:tr>
              <a:tr h="714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 Kapasitas Sumberdaya Aparatur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 nya Kapasitas Sumberdaya Aparatur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peningkatan Kapasitas SDM Aparatur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</a:p>
                  </a:txBody>
                  <a:tcPr marL="44656" marR="44656" marT="0" marB="0" anchor="ctr"/>
                </a:tc>
              </a:tr>
              <a:tr h="833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dokumen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pererencana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pengang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garan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pengendalian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pelaporan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yang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berkualitas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Mewujudkan dokumen pererencana an pengang garan pengendalian  dan pelaporan yang berkualitas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Score LKJIP OPD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90%</a:t>
                      </a:r>
                    </a:p>
                  </a:txBody>
                  <a:tcPr marL="44656" marR="44656" marT="0" marB="0" anchor="ctr"/>
                </a:tc>
              </a:tr>
              <a:tr h="59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 kualitas pelayanan publik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Meningkatnya pelayanan kepada masyarakat yang profesional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 nya pelayanan kecamatan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Indeks Kepuasan Masyarakat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 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r>
                        <a:rPr lang="id-ID" sz="900" spc="5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en-US" sz="9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656" marR="44656" marT="0" marB="0" anchor="ctr"/>
                </a:tc>
              </a:tr>
              <a:tr h="59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kemandirian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</a:t>
                      </a:r>
                      <a:endParaRPr lang="en-US" sz="9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 nya kualitas administrasi desa/kelura han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 peningkatan desa dengan administrasi berkualitas baik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44656" marR="4465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</a:p>
                  </a:txBody>
                  <a:tcPr marL="44656" marR="4465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</a:t>
                      </a:r>
                    </a:p>
                  </a:txBody>
                  <a:tcPr marL="44656" marR="44656" marT="0" marB="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74638"/>
            <a:ext cx="8997696" cy="7159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800" dirty="0" err="1" smtClean="0"/>
              <a:t>Gambaran</a:t>
            </a:r>
            <a:r>
              <a:rPr lang="en-US" sz="1800" dirty="0" smtClean="0"/>
              <a:t>  </a:t>
            </a:r>
            <a:r>
              <a:rPr lang="en-US" sz="1800" dirty="0" err="1" smtClean="0"/>
              <a:t>Umum</a:t>
            </a:r>
            <a:r>
              <a:rPr lang="en-US" sz="1800" dirty="0" smtClean="0"/>
              <a:t> 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  </a:t>
            </a:r>
            <a:r>
              <a:rPr lang="en-US" sz="1800" dirty="0" err="1" smtClean="0"/>
              <a:t>Kecamatan</a:t>
            </a:r>
            <a:r>
              <a:rPr lang="en-US" sz="1800" dirty="0" smtClean="0"/>
              <a:t>  </a:t>
            </a:r>
            <a:r>
              <a:rPr lang="en-US" sz="1800" dirty="0" err="1" smtClean="0"/>
              <a:t>Selorejo</a:t>
            </a:r>
            <a:r>
              <a:rPr lang="en-US" sz="1800" dirty="0" smtClean="0"/>
              <a:t> …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Tujuan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Sasaran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Restra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Kec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Selorejo</a:t>
            </a:r>
            <a:r>
              <a:rPr lang="en-US" sz="1800" dirty="0" smtClean="0">
                <a:solidFill>
                  <a:schemeClr val="tx1"/>
                </a:solidFill>
              </a:rPr>
              <a:t> 2016-2021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741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3" y="1447800"/>
            <a:ext cx="3396147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213104" y="152400"/>
            <a:ext cx="899769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/>
              <a:t>Gambaran</a:t>
            </a:r>
            <a:r>
              <a:rPr lang="en-US" sz="2400" dirty="0" smtClean="0"/>
              <a:t>  </a:t>
            </a:r>
            <a:r>
              <a:rPr lang="en-US" sz="2400" dirty="0" err="1" smtClean="0"/>
              <a:t>Umum</a:t>
            </a:r>
            <a:r>
              <a:rPr lang="en-US" sz="2400" dirty="0" smtClean="0"/>
              <a:t> 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 </a:t>
            </a:r>
            <a:r>
              <a:rPr lang="en-US" sz="2400" dirty="0" err="1" smtClean="0"/>
              <a:t>Kecamatan</a:t>
            </a:r>
            <a:r>
              <a:rPr lang="en-US" sz="2400" dirty="0" smtClean="0"/>
              <a:t>  </a:t>
            </a:r>
            <a:r>
              <a:rPr lang="en-US" sz="2400" dirty="0" err="1" smtClean="0"/>
              <a:t>Selorejo</a:t>
            </a:r>
            <a:r>
              <a:rPr lang="en-US" sz="2400" dirty="0" smtClean="0"/>
              <a:t> …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657600" cy="48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840" y="1066800"/>
            <a:ext cx="9433560" cy="685800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SASARAN  STRATEGIS  DAN  INDIKATOR  KINERJA  TAHUN  2017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berdasarkan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P</a:t>
            </a:r>
            <a:r>
              <a:rPr lang="en-US" sz="2000" dirty="0" err="1" smtClean="0">
                <a:solidFill>
                  <a:srgbClr val="FF0000"/>
                </a:solidFill>
              </a:rPr>
              <a:t>erjanjian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Kinerja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Tahun</a:t>
            </a:r>
            <a:r>
              <a:rPr lang="en-US" sz="2000" dirty="0" smtClean="0">
                <a:solidFill>
                  <a:srgbClr val="FF0000"/>
                </a:solidFill>
              </a:rPr>
              <a:t> 2017  </a:t>
            </a:r>
            <a:r>
              <a:rPr lang="en-US" sz="2000" dirty="0" err="1" smtClean="0">
                <a:solidFill>
                  <a:srgbClr val="FF0000"/>
                </a:solidFill>
              </a:rPr>
              <a:t>Kecamatan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elorejo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3640"/>
              </p:ext>
            </p:extLst>
          </p:nvPr>
        </p:nvGraphicFramePr>
        <p:xfrm>
          <a:off x="1828801" y="1974532"/>
          <a:ext cx="7432992" cy="2935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76"/>
                <a:gridCol w="3185568"/>
                <a:gridCol w="2750890"/>
                <a:gridCol w="967158"/>
              </a:tblGrid>
              <a:tr h="37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Sasaran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Strategis</a:t>
                      </a:r>
                      <a:endParaRPr lang="en-US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</a:t>
                      </a:r>
                    </a:p>
                  </a:txBody>
                  <a:tcPr marL="68580" marR="68580" marT="0" marB="0"/>
                </a:tc>
              </a:tr>
              <a:tr h="347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(4)</a:t>
                      </a:r>
                    </a:p>
                  </a:txBody>
                  <a:tcPr marL="68580" marR="68580" marT="0" marB="0"/>
                </a:tc>
              </a:tr>
              <a:tr h="1088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Meningkatn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ya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k</a:t>
                      </a:r>
                      <a:r>
                        <a:rPr lang="id-ID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  <a:r>
                        <a:rPr lang="id-ID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fektif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</a:t>
                      </a:r>
                      <a:r>
                        <a:rPr lang="id-ID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efisien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serta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akuntabilitas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daerah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</a:t>
                      </a:r>
                      <a:r>
                        <a:rPr lang="en-US" sz="16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6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1088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Meningkatknya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publik</a:t>
                      </a:r>
                      <a:endParaRPr lang="en-US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Prosentase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kualitas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pemerintahan</a:t>
                      </a: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Kecamatan</a:t>
                      </a:r>
                      <a:endParaRPr lang="en-US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63 %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19200" y="274638"/>
            <a:ext cx="8997696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/>
              <a:t>Gambaran</a:t>
            </a:r>
            <a:r>
              <a:rPr lang="en-US" sz="2400" dirty="0" smtClean="0"/>
              <a:t>  </a:t>
            </a:r>
            <a:r>
              <a:rPr lang="en-US" sz="2400" dirty="0" err="1" smtClean="0"/>
              <a:t>Umum</a:t>
            </a:r>
            <a:r>
              <a:rPr lang="en-US" sz="2400" dirty="0" smtClean="0"/>
              <a:t> 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 </a:t>
            </a:r>
            <a:r>
              <a:rPr lang="en-US" sz="2400" dirty="0" err="1" smtClean="0"/>
              <a:t>Kecamatan</a:t>
            </a:r>
            <a:r>
              <a:rPr lang="en-US" sz="2400" dirty="0" smtClean="0"/>
              <a:t>  </a:t>
            </a:r>
            <a:r>
              <a:rPr lang="en-US" sz="2400" dirty="0" err="1" smtClean="0"/>
              <a:t>Selorejo</a:t>
            </a:r>
            <a:r>
              <a:rPr lang="en-US" sz="2400" dirty="0" smtClean="0"/>
              <a:t> 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840" y="1143000"/>
            <a:ext cx="9433560" cy="685800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PROGRAM  PRIORITAS   TAHUN  2017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berdasarkan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P</a:t>
            </a:r>
            <a:r>
              <a:rPr lang="en-US" sz="2000" dirty="0" err="1" smtClean="0">
                <a:solidFill>
                  <a:srgbClr val="FF0000"/>
                </a:solidFill>
              </a:rPr>
              <a:t>erjanjian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Kinerja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Tahun</a:t>
            </a:r>
            <a:r>
              <a:rPr lang="en-US" sz="2000" dirty="0" smtClean="0">
                <a:solidFill>
                  <a:srgbClr val="FF0000"/>
                </a:solidFill>
              </a:rPr>
              <a:t> 2017  </a:t>
            </a:r>
            <a:r>
              <a:rPr lang="en-US" sz="2000" dirty="0" err="1" smtClean="0">
                <a:solidFill>
                  <a:srgbClr val="FF0000"/>
                </a:solidFill>
              </a:rPr>
              <a:t>Kecamatan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elorejo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9" y="2209800"/>
            <a:ext cx="643351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274638"/>
            <a:ext cx="8997696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/>
              <a:t>Gambaran</a:t>
            </a:r>
            <a:r>
              <a:rPr lang="en-US" sz="2400" dirty="0" smtClean="0"/>
              <a:t>  </a:t>
            </a:r>
            <a:r>
              <a:rPr lang="en-US" sz="2400" dirty="0" err="1" smtClean="0"/>
              <a:t>Umum</a:t>
            </a:r>
            <a:r>
              <a:rPr lang="en-US" sz="2400" dirty="0" smtClean="0"/>
              <a:t> 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 </a:t>
            </a:r>
            <a:r>
              <a:rPr lang="en-US" sz="2400" dirty="0" err="1" smtClean="0"/>
              <a:t>Kecamatan</a:t>
            </a:r>
            <a:r>
              <a:rPr lang="en-US" sz="2400" dirty="0" smtClean="0"/>
              <a:t>  </a:t>
            </a:r>
            <a:r>
              <a:rPr lang="en-US" sz="2400" dirty="0" err="1" smtClean="0"/>
              <a:t>Selorejo</a:t>
            </a:r>
            <a:r>
              <a:rPr lang="en-US" sz="2400" dirty="0" smtClean="0"/>
              <a:t> 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667003"/>
            <a:ext cx="3276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thinThick">
            <a:solidFill>
              <a:schemeClr val="accent6">
                <a:lumMod val="75000"/>
                <a:alpha val="89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d-ID" sz="1600" dirty="0"/>
              <a:t>Meningkatkan tata kelola pemerintahan yang baik melalui reformasi birokrasi serta pelayanan publik berbasis teknologi informasi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057870"/>
            <a:ext cx="22098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d-ID" sz="1400" dirty="0"/>
              <a:t>Meningkatn</a:t>
            </a:r>
            <a:r>
              <a:rPr lang="en-US" sz="1400" dirty="0" err="1"/>
              <a:t>ya</a:t>
            </a:r>
            <a:r>
              <a:rPr lang="en-US" sz="1400" dirty="0"/>
              <a:t> k</a:t>
            </a:r>
            <a:r>
              <a:rPr lang="id-ID" sz="1400" dirty="0"/>
              <a:t>e</a:t>
            </a:r>
            <a:r>
              <a:rPr lang="en-US" sz="1400" dirty="0"/>
              <a:t>e</a:t>
            </a:r>
            <a:r>
              <a:rPr lang="id-ID" sz="1400" dirty="0"/>
              <a:t>fektif</a:t>
            </a:r>
            <a:r>
              <a:rPr lang="en-US" sz="1400" dirty="0"/>
              <a:t>an</a:t>
            </a:r>
            <a:r>
              <a:rPr lang="id-ID" sz="1400" dirty="0"/>
              <a:t> dan efisien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akuntabilitas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556171"/>
            <a:ext cx="2209800" cy="10064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/>
              <a:t>Meningkatknya</a:t>
            </a:r>
            <a:r>
              <a:rPr lang="en-US" dirty="0"/>
              <a:t> 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1981200"/>
            <a:ext cx="0" cy="685800"/>
          </a:xfrm>
          <a:prstGeom prst="straightConnector1">
            <a:avLst/>
          </a:prstGeom>
          <a:ln w="6350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4019729"/>
            <a:ext cx="0" cy="552271"/>
          </a:xfrm>
          <a:prstGeom prst="straightConnector1">
            <a:avLst/>
          </a:prstGeom>
          <a:ln w="6350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3886200" y="1519535"/>
            <a:ext cx="685800" cy="1538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457200"/>
            <a:ext cx="4953000" cy="3323987"/>
          </a:xfrm>
          <a:prstGeom prst="rect">
            <a:avLst/>
          </a:prstGeom>
          <a:noFill/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US" sz="1400" dirty="0" smtClean="0"/>
              <a:t>Program </a:t>
            </a:r>
            <a:r>
              <a:rPr lang="en-US" sz="1400" dirty="0" err="1" smtClean="0"/>
              <a:t>Pelayanan</a:t>
            </a:r>
            <a:r>
              <a:rPr lang="en-US" sz="1400" dirty="0" smtClean="0"/>
              <a:t> </a:t>
            </a:r>
            <a:r>
              <a:rPr lang="en-US" sz="1400" dirty="0" err="1" smtClean="0"/>
              <a:t>Administrasi</a:t>
            </a:r>
            <a:r>
              <a:rPr lang="en-US" sz="1400" dirty="0" smtClean="0"/>
              <a:t> </a:t>
            </a:r>
            <a:r>
              <a:rPr lang="en-US" sz="1400" dirty="0" err="1" smtClean="0"/>
              <a:t>Perkantoran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id-ID" sz="1400" dirty="0" smtClean="0"/>
              <a:t>Kegiatan Penyediaan dan Peninggkatan Administrasi Perkantoran</a:t>
            </a:r>
            <a:endParaRPr lang="en-US" sz="1400" dirty="0" smtClean="0"/>
          </a:p>
          <a:p>
            <a:pPr marL="342900" lvl="0" indent="-342900">
              <a:buFont typeface="+mj-lt"/>
              <a:buAutoNum type="arabicParenR" startAt="2"/>
            </a:pPr>
            <a:r>
              <a:rPr lang="id-ID" sz="1400" dirty="0" smtClean="0"/>
              <a:t>Program Peningkatan Sarana dan Prasarana Aparatur</a:t>
            </a:r>
            <a:endParaRPr lang="en-US" sz="1400" b="1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id-ID" sz="1400" dirty="0" smtClean="0"/>
              <a:t>Kegiatan Peningkatan Sarana dan Prasarana Perkantoran</a:t>
            </a:r>
            <a:endParaRPr lang="en-US" sz="1400" dirty="0" smtClean="0"/>
          </a:p>
          <a:p>
            <a:pPr marL="342900" lvl="0" indent="-342900">
              <a:buFont typeface="+mj-lt"/>
              <a:buAutoNum type="arabicParenR" startAt="3"/>
            </a:pPr>
            <a:r>
              <a:rPr lang="id-ID" sz="1400" dirty="0" smtClean="0"/>
              <a:t>Program</a:t>
            </a:r>
            <a:r>
              <a:rPr lang="en-US" sz="1400" dirty="0" smtClean="0"/>
              <a:t> </a:t>
            </a:r>
            <a:r>
              <a:rPr lang="en-US" sz="1400" dirty="0" err="1" smtClean="0"/>
              <a:t>perencanaan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penganggaran</a:t>
            </a:r>
            <a:r>
              <a:rPr lang="en-US" sz="1400" dirty="0" smtClean="0"/>
              <a:t>, </a:t>
            </a:r>
            <a:r>
              <a:rPr lang="en-US" sz="1400" dirty="0" err="1" smtClean="0"/>
              <a:t>pengendalian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capaian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id-ID" sz="1400" dirty="0" smtClean="0"/>
              <a:t>Kegiatan </a:t>
            </a:r>
            <a:r>
              <a:rPr lang="en-US" sz="1400" dirty="0" err="1" smtClean="0"/>
              <a:t>Penyusunan</a:t>
            </a:r>
            <a:r>
              <a:rPr lang="en-US" sz="1400" dirty="0" smtClean="0"/>
              <a:t> </a:t>
            </a:r>
            <a:r>
              <a:rPr lang="en-US" sz="1400" dirty="0" err="1" smtClean="0"/>
              <a:t>dokumen</a:t>
            </a:r>
            <a:r>
              <a:rPr lang="en-US" sz="1400" dirty="0" smtClean="0"/>
              <a:t> </a:t>
            </a:r>
            <a:r>
              <a:rPr lang="en-US" sz="1400" dirty="0" err="1" smtClean="0"/>
              <a:t>Perencanaan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Capaian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endParaRPr lang="en-US" sz="14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Penyusunan</a:t>
            </a:r>
            <a:r>
              <a:rPr lang="en-US" sz="1400" dirty="0" smtClean="0"/>
              <a:t> </a:t>
            </a:r>
            <a:r>
              <a:rPr lang="en-US" sz="1400" dirty="0" err="1" smtClean="0"/>
              <a:t>dokumen</a:t>
            </a:r>
            <a:r>
              <a:rPr lang="en-US" sz="1400" dirty="0" smtClean="0"/>
              <a:t> </a:t>
            </a:r>
            <a:r>
              <a:rPr lang="en-US" sz="1400" dirty="0" err="1" smtClean="0"/>
              <a:t>Penganggaran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1400" dirty="0" err="1" smtClean="0"/>
              <a:t>Fasilitasi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Pengelolan</a:t>
            </a:r>
            <a:r>
              <a:rPr lang="en-US" sz="1400" dirty="0" smtClean="0"/>
              <a:t> Data Wilayah </a:t>
            </a:r>
          </a:p>
          <a:p>
            <a:pPr marL="342900" lvl="0" indent="-342900">
              <a:buFont typeface="+mj-lt"/>
              <a:buAutoNum type="arabicParenR" startAt="4"/>
            </a:pPr>
            <a:r>
              <a:rPr lang="id-ID" sz="1400" dirty="0" smtClean="0"/>
              <a:t>Program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Kapasitas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Aparatur</a:t>
            </a:r>
            <a:endParaRPr lang="en-US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Kapasitas</a:t>
            </a:r>
            <a:r>
              <a:rPr lang="en-US" sz="1400" dirty="0" smtClean="0"/>
              <a:t> SDA </a:t>
            </a:r>
            <a:r>
              <a:rPr lang="en-US" sz="1400" dirty="0" err="1" smtClean="0"/>
              <a:t>Kecamatan</a:t>
            </a:r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962400" y="5029205"/>
            <a:ext cx="685800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4923" y="3886200"/>
            <a:ext cx="4992478" cy="2893100"/>
          </a:xfrm>
          <a:prstGeom prst="rect">
            <a:avLst/>
          </a:prstGeom>
          <a:noFill/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id-ID" sz="1400" dirty="0"/>
              <a:t>Program </a:t>
            </a:r>
            <a:r>
              <a:rPr lang="en-US" sz="1400" dirty="0" err="1"/>
              <a:t>Fasilitasi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Kelurahan</a:t>
            </a:r>
            <a:r>
              <a:rPr lang="x-none" sz="1400" b="1"/>
              <a:t>            </a:t>
            </a:r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1400" dirty="0"/>
              <a:t>Kegiatan </a:t>
            </a:r>
            <a:r>
              <a:rPr lang="en-US" sz="1400" dirty="0" err="1"/>
              <a:t>Pembinaan</a:t>
            </a:r>
            <a:r>
              <a:rPr lang="en-US" sz="1400" dirty="0"/>
              <a:t> </a:t>
            </a:r>
            <a:r>
              <a:rPr lang="en-US" sz="1400" dirty="0" err="1"/>
              <a:t>Administrasi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/</a:t>
            </a:r>
            <a:r>
              <a:rPr lang="en-US" sz="1400" dirty="0" err="1"/>
              <a:t>kelurahan</a:t>
            </a:r>
            <a:endParaRPr lang="en-US" sz="14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1400" dirty="0"/>
              <a:t>Kegiatan </a:t>
            </a:r>
            <a:r>
              <a:rPr lang="en-US" sz="1400" dirty="0" err="1"/>
              <a:t>Fasilitasi</a:t>
            </a:r>
            <a:r>
              <a:rPr lang="en-US" sz="1400" dirty="0"/>
              <a:t> </a:t>
            </a:r>
            <a:r>
              <a:rPr lang="en-US" sz="1400" dirty="0" err="1"/>
              <a:t>koordinasi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Sinkronisasi</a:t>
            </a:r>
            <a:r>
              <a:rPr lang="en-US" sz="1400" dirty="0"/>
              <a:t> </a:t>
            </a:r>
            <a:r>
              <a:rPr lang="en-US" sz="1400" dirty="0" err="1"/>
              <a:t>Perencanaan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di Wilayah.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1400" dirty="0"/>
              <a:t>Kegiatan </a:t>
            </a:r>
            <a:r>
              <a:rPr lang="en-US" sz="1400" dirty="0" err="1"/>
              <a:t>Fasilitasi</a:t>
            </a:r>
            <a:r>
              <a:rPr lang="en-US" sz="1400" dirty="0"/>
              <a:t>, </a:t>
            </a:r>
            <a:r>
              <a:rPr lang="en-US" sz="1400" dirty="0" err="1"/>
              <a:t>Pembinaan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Monev</a:t>
            </a:r>
            <a:r>
              <a:rPr lang="en-US" sz="1400" dirty="0"/>
              <a:t> </a:t>
            </a:r>
            <a:r>
              <a:rPr lang="en-US" sz="1400" dirty="0" err="1"/>
              <a:t>Kantrantibmas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Penegakan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Perundangan</a:t>
            </a:r>
            <a:r>
              <a:rPr lang="en-US" sz="1400" dirty="0"/>
              <a:t>.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1400" dirty="0"/>
              <a:t>Kegiatan </a:t>
            </a:r>
            <a:r>
              <a:rPr lang="en-US" sz="1400" dirty="0" err="1"/>
              <a:t>Fasilitasi</a:t>
            </a:r>
            <a:r>
              <a:rPr lang="en-US" sz="1400" dirty="0"/>
              <a:t>, </a:t>
            </a:r>
            <a:r>
              <a:rPr lang="en-US" sz="1400" dirty="0" err="1"/>
              <a:t>Pembinaan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Monev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, social </a:t>
            </a:r>
            <a:r>
              <a:rPr lang="en-US" sz="1400" dirty="0" err="1"/>
              <a:t>budaya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keagamaan</a:t>
            </a:r>
            <a:r>
              <a:rPr lang="en-US" sz="1400" dirty="0"/>
              <a:t>.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id-ID" sz="1400" dirty="0"/>
              <a:t>Program Pe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Kecamatan</a:t>
            </a:r>
            <a:endParaRPr lang="en-US" sz="14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1400" dirty="0"/>
              <a:t>Kegiatan </a:t>
            </a:r>
            <a:r>
              <a:rPr lang="en-US" sz="1400" dirty="0" err="1"/>
              <a:t>Fasilitasi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Monev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di </a:t>
            </a:r>
            <a:r>
              <a:rPr lang="en-US" sz="1400" dirty="0" err="1"/>
              <a:t>wilayah</a:t>
            </a:r>
            <a:r>
              <a:rPr lang="en-US" sz="1400" dirty="0"/>
              <a:t> </a:t>
            </a:r>
            <a:r>
              <a:rPr lang="en-US" sz="1400" dirty="0" err="1"/>
              <a:t>Kecamatan</a:t>
            </a:r>
            <a:r>
              <a:rPr lang="en-US" sz="1400" dirty="0"/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400" dirty="0" err="1"/>
              <a:t>Fasilitasi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penerbitan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perijinan</a:t>
            </a:r>
            <a:r>
              <a:rPr lang="en-US" sz="1400" dirty="0"/>
              <a:t>. 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76201"/>
            <a:ext cx="4274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dobe Garamond Pro" pitchFamily="18" charset="0"/>
              </a:rPr>
              <a:t>PENYELARASAN   MISI  DENGAN   PROGRAM   KEGIATAN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dobe Garamond Pro" pitchFamily="18" charset="0"/>
              </a:rPr>
              <a:t>KECAMATAN   SELOREJO</a:t>
            </a:r>
            <a:endParaRPr lang="en-US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669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62-abstract-health">
  <a:themeElements>
    <a:clrScheme name="m62-abstract-health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62-abstract-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abstract-heal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6FA1"/>
        </a:accent6>
        <a:hlink>
          <a:srgbClr val="0C3E5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A41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1D6FA1"/>
        </a:accent6>
        <a:hlink>
          <a:srgbClr val="0C3E5C"/>
        </a:hlink>
        <a:folHlink>
          <a:srgbClr val="D90D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3333</TotalTime>
  <Words>2544</Words>
  <Application>Microsoft Office PowerPoint</Application>
  <PresentationFormat>Custom</PresentationFormat>
  <Paragraphs>712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m62-abstract-health</vt:lpstr>
      <vt:lpstr>Solstice</vt:lpstr>
      <vt:lpstr>PowerPoint Presentation</vt:lpstr>
      <vt:lpstr>VISI  DAN  MISI  BUPATI  DAN   WAKIL  BUPATI BLITAR   PERIODE   2016 - 2021</vt:lpstr>
      <vt:lpstr>Gambaran  Umum  Perencanaan  Kecamatan  Selorejo …</vt:lpstr>
      <vt:lpstr>PowerPoint Presentation</vt:lpstr>
      <vt:lpstr>PowerPoint Presentation</vt:lpstr>
      <vt:lpstr>Gambaran  Umum  Perencanaan  Kecamatan  Selorejo …</vt:lpstr>
      <vt:lpstr>SASARAN  STRATEGIS  DAN  INDIKATOR  KINERJA  TAHUN  2017 (berdasarkan  Perjanjian  Kinerja Tahun 2017  Kecamatan Selorejo)</vt:lpstr>
      <vt:lpstr>PROGRAM  PRIORITAS   TAHUN  2017 (berdasarkan  Perjanjian  Kinerja Tahun 2017  Kecamatan Selorejo)</vt:lpstr>
      <vt:lpstr>PowerPoint Presentation</vt:lpstr>
      <vt:lpstr>PowerPoint Presentation</vt:lpstr>
      <vt:lpstr>PERJANJIAN  KINERJA  TAHUN  2017 (ESELON  III)</vt:lpstr>
      <vt:lpstr>PERJANJIAN  KINERJA  TAHUN  2017 (ESELON  IV)</vt:lpstr>
      <vt:lpstr>CAPAIAN  KINERJA  TAHUN  2016 (Berdasarkan LKJIP 2016)</vt:lpstr>
      <vt:lpstr>CAPAIAN  TERHADAP  IKU  TRIWULAN  I DAN  TRIWULAN  II TAHUN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 TERHADAP  IKU  TRIWULAN  I DAN  TRIWULAN  II TAHUN 2017 </vt:lpstr>
      <vt:lpstr>Analisa Penyebab  Kegagalan  Atau  Kendala  Yang  Dialami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HALAMAN JUDUL</dc:title>
  <dc:creator>WIWIT</dc:creator>
  <cp:lastModifiedBy>Acer</cp:lastModifiedBy>
  <cp:revision>261</cp:revision>
  <cp:lastPrinted>2017-04-09T23:46:07Z</cp:lastPrinted>
  <dcterms:created xsi:type="dcterms:W3CDTF">2006-08-16T00:00:00Z</dcterms:created>
  <dcterms:modified xsi:type="dcterms:W3CDTF">2017-08-27T02:19:08Z</dcterms:modified>
</cp:coreProperties>
</file>