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5" r:id="rId11"/>
    <p:sldId id="273" r:id="rId12"/>
    <p:sldId id="272" r:id="rId13"/>
    <p:sldId id="271" r:id="rId14"/>
    <p:sldId id="270" r:id="rId15"/>
    <p:sldId id="276" r:id="rId16"/>
    <p:sldId id="277" r:id="rId17"/>
    <p:sldId id="278" r:id="rId18"/>
    <p:sldId id="279" r:id="rId19"/>
    <p:sldId id="28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660"/>
  </p:normalViewPr>
  <p:slideViewPr>
    <p:cSldViewPr>
      <p:cViewPr varScale="1">
        <p:scale>
          <a:sx n="99" d="100"/>
          <a:sy n="99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82C16-C677-402F-81AF-934E5C254A3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95A1D3-F5BA-4005-89EB-6D6CC55088A6}">
      <dgm:prSet phldrT="[Text]"/>
      <dgm:spPr/>
      <dgm:t>
        <a:bodyPr/>
        <a:lstStyle/>
        <a:p>
          <a:r>
            <a:rPr kumimoji="1" lang="en-AU" dirty="0" smtClean="0">
              <a:solidFill>
                <a:schemeClr val="bg1"/>
              </a:solidFill>
              <a:latin typeface="Candara" panose="020E0502030303020204" pitchFamily="34" charset="0"/>
            </a:rPr>
            <a:t>1. </a:t>
          </a:r>
          <a:r>
            <a:rPr kumimoji="1" lang="en-AU" dirty="0" err="1" smtClean="0">
              <a:solidFill>
                <a:schemeClr val="bg1"/>
              </a:solidFill>
              <a:latin typeface="Candara" panose="020E0502030303020204" pitchFamily="34" charset="0"/>
            </a:rPr>
            <a:t>Melakukan</a:t>
          </a:r>
          <a:r>
            <a:rPr kumimoji="1" lang="en-AU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AU" dirty="0" err="1" smtClean="0">
              <a:solidFill>
                <a:schemeClr val="bg1"/>
              </a:solidFill>
              <a:latin typeface="Candara" panose="020E0502030303020204" pitchFamily="34" charset="0"/>
            </a:rPr>
            <a:t>pengukuran</a:t>
          </a:r>
          <a:r>
            <a:rPr kumimoji="1" lang="en-AU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AU" dirty="0" err="1" smtClean="0">
              <a:solidFill>
                <a:schemeClr val="bg1"/>
              </a:solidFill>
              <a:latin typeface="Candara" panose="020E0502030303020204" pitchFamily="34" charset="0"/>
            </a:rPr>
            <a:t>kinerja</a:t>
          </a:r>
          <a:r>
            <a:rPr kumimoji="1" lang="en-AU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AU" dirty="0" err="1" smtClean="0">
              <a:solidFill>
                <a:schemeClr val="bg1"/>
              </a:solidFill>
              <a:latin typeface="Candara" panose="020E0502030303020204" pitchFamily="34" charset="0"/>
            </a:rPr>
            <a:t>tahun</a:t>
          </a:r>
          <a:r>
            <a:rPr kumimoji="1" lang="en-AU" dirty="0" smtClean="0">
              <a:solidFill>
                <a:schemeClr val="bg1"/>
              </a:solidFill>
              <a:latin typeface="Candara" panose="020E0502030303020204" pitchFamily="34" charset="0"/>
            </a:rPr>
            <a:t> 2016 </a:t>
          </a:r>
          <a:r>
            <a:rPr kumimoji="1" lang="en-AU" dirty="0" err="1" smtClean="0">
              <a:solidFill>
                <a:schemeClr val="bg1"/>
              </a:solidFill>
              <a:latin typeface="Candara" panose="020E0502030303020204" pitchFamily="34" charset="0"/>
            </a:rPr>
            <a:t>dan</a:t>
          </a:r>
          <a:r>
            <a:rPr kumimoji="1" lang="en-AU" dirty="0" smtClean="0">
              <a:solidFill>
                <a:schemeClr val="bg1"/>
              </a:solidFill>
              <a:latin typeface="Candara" panose="020E0502030303020204" pitchFamily="34" charset="0"/>
            </a:rPr>
            <a:t> 2017</a:t>
          </a:r>
          <a:endParaRPr lang="en-US" dirty="0">
            <a:solidFill>
              <a:schemeClr val="bg1"/>
            </a:solidFill>
          </a:endParaRPr>
        </a:p>
      </dgm:t>
    </dgm:pt>
    <dgm:pt modelId="{C6DB935E-C423-405C-BFA4-D74E0F79A0C7}" type="parTrans" cxnId="{1039CD21-84AC-492D-9055-D94EAFE0A3D4}">
      <dgm:prSet/>
      <dgm:spPr/>
      <dgm:t>
        <a:bodyPr/>
        <a:lstStyle/>
        <a:p>
          <a:endParaRPr lang="en-US"/>
        </a:p>
      </dgm:t>
    </dgm:pt>
    <dgm:pt modelId="{19ECB432-D6CA-48E5-951A-2EDF2D6DCE82}" type="sibTrans" cxnId="{1039CD21-84AC-492D-9055-D94EAFE0A3D4}">
      <dgm:prSet/>
      <dgm:spPr/>
      <dgm:t>
        <a:bodyPr/>
        <a:lstStyle/>
        <a:p>
          <a:endParaRPr lang="en-US"/>
        </a:p>
      </dgm:t>
    </dgm:pt>
    <dgm:pt modelId="{346D30E8-00A4-48D3-8E30-941E9FDE79AD}">
      <dgm:prSet phldrT="[Text]"/>
      <dgm:spPr/>
      <dgm:t>
        <a:bodyPr/>
        <a:lstStyle/>
        <a:p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2.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Asistensi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SAKIP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dan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Penyusunan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LKjIP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oleh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Bag.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Organisasi</a:t>
          </a:r>
          <a:endParaRPr lang="en-US" dirty="0">
            <a:solidFill>
              <a:schemeClr val="bg1"/>
            </a:solidFill>
          </a:endParaRPr>
        </a:p>
      </dgm:t>
    </dgm:pt>
    <dgm:pt modelId="{AE959805-91E8-4680-AC07-B13DD5C14DDA}" type="parTrans" cxnId="{84A12DFF-D801-4696-9988-58D368BC5D50}">
      <dgm:prSet/>
      <dgm:spPr/>
      <dgm:t>
        <a:bodyPr/>
        <a:lstStyle/>
        <a:p>
          <a:endParaRPr lang="en-US"/>
        </a:p>
      </dgm:t>
    </dgm:pt>
    <dgm:pt modelId="{88C3727B-ECF9-4510-A6B7-18210E84B8F8}" type="sibTrans" cxnId="{84A12DFF-D801-4696-9988-58D368BC5D50}">
      <dgm:prSet/>
      <dgm:spPr/>
      <dgm:t>
        <a:bodyPr/>
        <a:lstStyle/>
        <a:p>
          <a:endParaRPr lang="en-US"/>
        </a:p>
      </dgm:t>
    </dgm:pt>
    <dgm:pt modelId="{E6C7BD9D-FB87-404B-8D53-69E087E3B2F4}">
      <dgm:prSet phldrT="[Text]"/>
      <dgm:spPr/>
      <dgm:t>
        <a:bodyPr/>
        <a:lstStyle/>
        <a:p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3.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Penilaian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LKjIP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oleh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Inspektorat</a:t>
          </a:r>
          <a:endParaRPr lang="en-US" dirty="0">
            <a:solidFill>
              <a:schemeClr val="bg1"/>
            </a:solidFill>
          </a:endParaRPr>
        </a:p>
      </dgm:t>
    </dgm:pt>
    <dgm:pt modelId="{A9C5CD1B-BEAE-476D-BDCA-4D5FB9A5E243}" type="parTrans" cxnId="{A6BF3834-32BE-4407-8055-22205B302EC1}">
      <dgm:prSet/>
      <dgm:spPr/>
      <dgm:t>
        <a:bodyPr/>
        <a:lstStyle/>
        <a:p>
          <a:endParaRPr lang="en-US"/>
        </a:p>
      </dgm:t>
    </dgm:pt>
    <dgm:pt modelId="{C67557FF-4989-4C5F-B91A-88D2F98925DF}" type="sibTrans" cxnId="{A6BF3834-32BE-4407-8055-22205B302EC1}">
      <dgm:prSet/>
      <dgm:spPr/>
      <dgm:t>
        <a:bodyPr/>
        <a:lstStyle/>
        <a:p>
          <a:endParaRPr lang="en-US"/>
        </a:p>
      </dgm:t>
    </dgm:pt>
    <dgm:pt modelId="{7CC77AB8-2018-483D-BDCF-C6C409262101}">
      <dgm:prSet phldrT="[Text]"/>
      <dgm:spPr/>
      <dgm:t>
        <a:bodyPr/>
        <a:lstStyle/>
        <a:p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4.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Melaksanakan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Review RPJMD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oleh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Bappeda</a:t>
          </a:r>
          <a:endParaRPr lang="en-US" dirty="0">
            <a:solidFill>
              <a:schemeClr val="bg1"/>
            </a:solidFill>
          </a:endParaRPr>
        </a:p>
      </dgm:t>
    </dgm:pt>
    <dgm:pt modelId="{8257FF25-D7EA-40A7-A6A4-110749B94E78}" type="parTrans" cxnId="{ED20E6EC-6886-49AD-862E-8330E1D49C11}">
      <dgm:prSet/>
      <dgm:spPr/>
      <dgm:t>
        <a:bodyPr/>
        <a:lstStyle/>
        <a:p>
          <a:endParaRPr lang="en-US"/>
        </a:p>
      </dgm:t>
    </dgm:pt>
    <dgm:pt modelId="{D6019C8E-28E2-4853-85D6-1A52881F5FB9}" type="sibTrans" cxnId="{ED20E6EC-6886-49AD-862E-8330E1D49C11}">
      <dgm:prSet/>
      <dgm:spPr/>
      <dgm:t>
        <a:bodyPr/>
        <a:lstStyle/>
        <a:p>
          <a:endParaRPr lang="en-US"/>
        </a:p>
      </dgm:t>
    </dgm:pt>
    <dgm:pt modelId="{A755579D-3034-4028-83A2-A6833D7A543F}">
      <dgm:prSet phldrT="[Text]"/>
      <dgm:spPr/>
      <dgm:t>
        <a:bodyPr/>
        <a:lstStyle/>
        <a:p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7.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Menyusun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Perjanjian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Kinerja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Perubahan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2017 (APBD-P)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sd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Staf</a:t>
          </a:r>
          <a:endParaRPr lang="en-US" dirty="0">
            <a:solidFill>
              <a:schemeClr val="bg1"/>
            </a:solidFill>
          </a:endParaRPr>
        </a:p>
      </dgm:t>
    </dgm:pt>
    <dgm:pt modelId="{76E71A30-94DA-494B-9608-D45892E595B6}" type="parTrans" cxnId="{258F7E58-06F4-4B29-B146-4CDC27708E93}">
      <dgm:prSet/>
      <dgm:spPr/>
      <dgm:t>
        <a:bodyPr/>
        <a:lstStyle/>
        <a:p>
          <a:endParaRPr lang="en-US"/>
        </a:p>
      </dgm:t>
    </dgm:pt>
    <dgm:pt modelId="{8794D261-2407-4797-B67F-B66EE69F9642}" type="sibTrans" cxnId="{258F7E58-06F4-4B29-B146-4CDC27708E93}">
      <dgm:prSet/>
      <dgm:spPr/>
      <dgm:t>
        <a:bodyPr/>
        <a:lstStyle/>
        <a:p>
          <a:endParaRPr lang="en-US"/>
        </a:p>
      </dgm:t>
    </dgm:pt>
    <dgm:pt modelId="{F7680634-FBC9-48AE-8689-625B770E5D64}">
      <dgm:prSet/>
      <dgm:spPr/>
      <dgm:t>
        <a:bodyPr/>
        <a:lstStyle/>
        <a:p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6.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Menyusun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Rencana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Kerja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2018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sesuai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dengan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Hasil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Review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Renstra</a:t>
          </a:r>
          <a:endParaRPr lang="en-US" dirty="0">
            <a:solidFill>
              <a:schemeClr val="bg1"/>
            </a:solidFill>
          </a:endParaRPr>
        </a:p>
      </dgm:t>
    </dgm:pt>
    <dgm:pt modelId="{14BB2B9E-7F53-4E21-AD7E-0A94CEF4E64A}" type="parTrans" cxnId="{7DE23FD9-A084-4BCF-B1F5-DF916A93B3F8}">
      <dgm:prSet/>
      <dgm:spPr/>
      <dgm:t>
        <a:bodyPr/>
        <a:lstStyle/>
        <a:p>
          <a:endParaRPr lang="en-US"/>
        </a:p>
      </dgm:t>
    </dgm:pt>
    <dgm:pt modelId="{BB2CC19E-19F9-4E9E-B19D-CF810E4C1200}" type="sibTrans" cxnId="{7DE23FD9-A084-4BCF-B1F5-DF916A93B3F8}">
      <dgm:prSet/>
      <dgm:spPr/>
      <dgm:t>
        <a:bodyPr/>
        <a:lstStyle/>
        <a:p>
          <a:endParaRPr lang="en-US"/>
        </a:p>
      </dgm:t>
    </dgm:pt>
    <dgm:pt modelId="{12A01C89-A0E7-4C02-8B97-A89A99238609}">
      <dgm:prSet/>
      <dgm:spPr/>
      <dgm:t>
        <a:bodyPr/>
        <a:lstStyle/>
        <a:p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5.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Melaksanakan</a:t>
          </a:r>
          <a:r>
            <a:rPr kumimoji="1" lang="en-US" dirty="0" smtClean="0">
              <a:solidFill>
                <a:schemeClr val="bg1"/>
              </a:solidFill>
              <a:latin typeface="Candara" panose="020E0502030303020204" pitchFamily="34" charset="0"/>
            </a:rPr>
            <a:t> Review </a:t>
          </a:r>
          <a:r>
            <a:rPr kumimoji="1" lang="en-US" dirty="0" err="1" smtClean="0">
              <a:solidFill>
                <a:schemeClr val="bg1"/>
              </a:solidFill>
              <a:latin typeface="Candara" panose="020E0502030303020204" pitchFamily="34" charset="0"/>
            </a:rPr>
            <a:t>Renstra</a:t>
          </a:r>
          <a:endParaRPr kumimoji="1" lang="id-ID" dirty="0" smtClean="0">
            <a:solidFill>
              <a:schemeClr val="bg1"/>
            </a:solidFill>
            <a:latin typeface="Candara" panose="020E0502030303020204" pitchFamily="34" charset="0"/>
          </a:endParaRPr>
        </a:p>
      </dgm:t>
    </dgm:pt>
    <dgm:pt modelId="{4BA70828-F1CB-4EA7-8302-F04B282590A5}" type="parTrans" cxnId="{ED6F5D76-994B-430C-AC64-24B1D5F7EA0B}">
      <dgm:prSet/>
      <dgm:spPr/>
      <dgm:t>
        <a:bodyPr/>
        <a:lstStyle/>
        <a:p>
          <a:endParaRPr lang="en-US"/>
        </a:p>
      </dgm:t>
    </dgm:pt>
    <dgm:pt modelId="{623A34BF-E376-462E-917E-9DCEFB254CF4}" type="sibTrans" cxnId="{ED6F5D76-994B-430C-AC64-24B1D5F7EA0B}">
      <dgm:prSet/>
      <dgm:spPr/>
      <dgm:t>
        <a:bodyPr/>
        <a:lstStyle/>
        <a:p>
          <a:endParaRPr lang="en-US"/>
        </a:p>
      </dgm:t>
    </dgm:pt>
    <dgm:pt modelId="{5AF7D1E8-2835-4154-A74C-8AE26EFB51C5}" type="pres">
      <dgm:prSet presAssocID="{F3B82C16-C677-402F-81AF-934E5C254A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EAEAE-57B0-41FC-8BF1-69DE8237A02D}" type="pres">
      <dgm:prSet presAssocID="{3395A1D3-F5BA-4005-89EB-6D6CC55088A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B5980-D121-420C-AB8A-722CAEADC31B}" type="pres">
      <dgm:prSet presAssocID="{3395A1D3-F5BA-4005-89EB-6D6CC55088A6}" presName="spNode" presStyleCnt="0"/>
      <dgm:spPr/>
    </dgm:pt>
    <dgm:pt modelId="{97F1EC7E-89BC-4076-88C5-61E4016D9E1D}" type="pres">
      <dgm:prSet presAssocID="{19ECB432-D6CA-48E5-951A-2EDF2D6DCE82}" presName="sibTrans" presStyleLbl="sibTrans1D1" presStyleIdx="0" presStyleCnt="7"/>
      <dgm:spPr/>
      <dgm:t>
        <a:bodyPr/>
        <a:lstStyle/>
        <a:p>
          <a:endParaRPr lang="en-US"/>
        </a:p>
      </dgm:t>
    </dgm:pt>
    <dgm:pt modelId="{0408F785-9B04-4643-8C77-4EEBC345B4CB}" type="pres">
      <dgm:prSet presAssocID="{346D30E8-00A4-48D3-8E30-941E9FDE79A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FB3CF-E639-4C41-BB64-99FA41E407E4}" type="pres">
      <dgm:prSet presAssocID="{346D30E8-00A4-48D3-8E30-941E9FDE79AD}" presName="spNode" presStyleCnt="0"/>
      <dgm:spPr/>
    </dgm:pt>
    <dgm:pt modelId="{E9D2D2B4-23CD-448E-B120-95083C9CFF7B}" type="pres">
      <dgm:prSet presAssocID="{88C3727B-ECF9-4510-A6B7-18210E84B8F8}" presName="sibTrans" presStyleLbl="sibTrans1D1" presStyleIdx="1" presStyleCnt="7"/>
      <dgm:spPr/>
      <dgm:t>
        <a:bodyPr/>
        <a:lstStyle/>
        <a:p>
          <a:endParaRPr lang="en-US"/>
        </a:p>
      </dgm:t>
    </dgm:pt>
    <dgm:pt modelId="{965F69E9-2F93-4F84-85E1-D4733417DC53}" type="pres">
      <dgm:prSet presAssocID="{E6C7BD9D-FB87-404B-8D53-69E087E3B2F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0F461-F904-4F85-9E33-3A5CC2E764EE}" type="pres">
      <dgm:prSet presAssocID="{E6C7BD9D-FB87-404B-8D53-69E087E3B2F4}" presName="spNode" presStyleCnt="0"/>
      <dgm:spPr/>
    </dgm:pt>
    <dgm:pt modelId="{CD80B29B-03FA-457F-9F5A-8F56CE9E0C51}" type="pres">
      <dgm:prSet presAssocID="{C67557FF-4989-4C5F-B91A-88D2F98925DF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8B91D63-3FF4-4ACB-9232-787B06432722}" type="pres">
      <dgm:prSet presAssocID="{7CC77AB8-2018-483D-BDCF-C6C40926210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61530-B6C1-4D6A-9066-D486F89F90CE}" type="pres">
      <dgm:prSet presAssocID="{7CC77AB8-2018-483D-BDCF-C6C409262101}" presName="spNode" presStyleCnt="0"/>
      <dgm:spPr/>
    </dgm:pt>
    <dgm:pt modelId="{93731AE5-F2A6-43CB-9AF3-611BCDC64EBC}" type="pres">
      <dgm:prSet presAssocID="{D6019C8E-28E2-4853-85D6-1A52881F5FB9}" presName="sibTrans" presStyleLbl="sibTrans1D1" presStyleIdx="3" presStyleCnt="7"/>
      <dgm:spPr/>
      <dgm:t>
        <a:bodyPr/>
        <a:lstStyle/>
        <a:p>
          <a:endParaRPr lang="en-US"/>
        </a:p>
      </dgm:t>
    </dgm:pt>
    <dgm:pt modelId="{D37C36C7-DB31-4D9B-AAE5-D693BD1C0C83}" type="pres">
      <dgm:prSet presAssocID="{12A01C89-A0E7-4C02-8B97-A89A9923860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1800-0769-40F8-8CC8-57AE54B493EF}" type="pres">
      <dgm:prSet presAssocID="{12A01C89-A0E7-4C02-8B97-A89A99238609}" presName="spNode" presStyleCnt="0"/>
      <dgm:spPr/>
    </dgm:pt>
    <dgm:pt modelId="{00ACDE4F-17D8-4146-AB67-CD4C5C03FE9B}" type="pres">
      <dgm:prSet presAssocID="{623A34BF-E376-462E-917E-9DCEFB254CF4}" presName="sibTrans" presStyleLbl="sibTrans1D1" presStyleIdx="4" presStyleCnt="7"/>
      <dgm:spPr/>
      <dgm:t>
        <a:bodyPr/>
        <a:lstStyle/>
        <a:p>
          <a:endParaRPr lang="en-US"/>
        </a:p>
      </dgm:t>
    </dgm:pt>
    <dgm:pt modelId="{23D333EE-73A6-4DF2-8F2F-21CC52FA7ADC}" type="pres">
      <dgm:prSet presAssocID="{F7680634-FBC9-48AE-8689-625B770E5D6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5FA23-D673-4385-AF3E-3FD920DD4CEE}" type="pres">
      <dgm:prSet presAssocID="{F7680634-FBC9-48AE-8689-625B770E5D64}" presName="spNode" presStyleCnt="0"/>
      <dgm:spPr/>
    </dgm:pt>
    <dgm:pt modelId="{FDDE7BF9-1106-40BE-9732-F7B5E12AD465}" type="pres">
      <dgm:prSet presAssocID="{BB2CC19E-19F9-4E9E-B19D-CF810E4C1200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13BCC0F-3583-4EBA-BDA9-D326BF0CF447}" type="pres">
      <dgm:prSet presAssocID="{A755579D-3034-4028-83A2-A6833D7A543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0DF0A-8B2F-4EB1-8496-69ED47C1E8FB}" type="pres">
      <dgm:prSet presAssocID="{A755579D-3034-4028-83A2-A6833D7A543F}" presName="spNode" presStyleCnt="0"/>
      <dgm:spPr/>
    </dgm:pt>
    <dgm:pt modelId="{822413A1-7312-4A8F-B108-3BE444BA34B7}" type="pres">
      <dgm:prSet presAssocID="{8794D261-2407-4797-B67F-B66EE69F9642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D2987BB2-2DCA-42A2-87A2-431714FE3749}" type="presOf" srcId="{BB2CC19E-19F9-4E9E-B19D-CF810E4C1200}" destId="{FDDE7BF9-1106-40BE-9732-F7B5E12AD465}" srcOrd="0" destOrd="0" presId="urn:microsoft.com/office/officeart/2005/8/layout/cycle5"/>
    <dgm:cxn modelId="{1039CD21-84AC-492D-9055-D94EAFE0A3D4}" srcId="{F3B82C16-C677-402F-81AF-934E5C254A36}" destId="{3395A1D3-F5BA-4005-89EB-6D6CC55088A6}" srcOrd="0" destOrd="0" parTransId="{C6DB935E-C423-405C-BFA4-D74E0F79A0C7}" sibTransId="{19ECB432-D6CA-48E5-951A-2EDF2D6DCE82}"/>
    <dgm:cxn modelId="{A28937B0-91F1-4393-8A9F-C6892A0676F1}" type="presOf" srcId="{12A01C89-A0E7-4C02-8B97-A89A99238609}" destId="{D37C36C7-DB31-4D9B-AAE5-D693BD1C0C83}" srcOrd="0" destOrd="0" presId="urn:microsoft.com/office/officeart/2005/8/layout/cycle5"/>
    <dgm:cxn modelId="{2769F100-3269-4487-A295-69F9D773E1ED}" type="presOf" srcId="{C67557FF-4989-4C5F-B91A-88D2F98925DF}" destId="{CD80B29B-03FA-457F-9F5A-8F56CE9E0C51}" srcOrd="0" destOrd="0" presId="urn:microsoft.com/office/officeart/2005/8/layout/cycle5"/>
    <dgm:cxn modelId="{258F7E58-06F4-4B29-B146-4CDC27708E93}" srcId="{F3B82C16-C677-402F-81AF-934E5C254A36}" destId="{A755579D-3034-4028-83A2-A6833D7A543F}" srcOrd="6" destOrd="0" parTransId="{76E71A30-94DA-494B-9608-D45892E595B6}" sibTransId="{8794D261-2407-4797-B67F-B66EE69F9642}"/>
    <dgm:cxn modelId="{B10F33CF-EC19-4110-B3B7-BDF29557DC1D}" type="presOf" srcId="{8794D261-2407-4797-B67F-B66EE69F9642}" destId="{822413A1-7312-4A8F-B108-3BE444BA34B7}" srcOrd="0" destOrd="0" presId="urn:microsoft.com/office/officeart/2005/8/layout/cycle5"/>
    <dgm:cxn modelId="{40E13875-CF2E-45BC-84EC-2C96F8533A2F}" type="presOf" srcId="{E6C7BD9D-FB87-404B-8D53-69E087E3B2F4}" destId="{965F69E9-2F93-4F84-85E1-D4733417DC53}" srcOrd="0" destOrd="0" presId="urn:microsoft.com/office/officeart/2005/8/layout/cycle5"/>
    <dgm:cxn modelId="{0E376B18-B2AF-4475-8CFC-A1B7534846E4}" type="presOf" srcId="{D6019C8E-28E2-4853-85D6-1A52881F5FB9}" destId="{93731AE5-F2A6-43CB-9AF3-611BCDC64EBC}" srcOrd="0" destOrd="0" presId="urn:microsoft.com/office/officeart/2005/8/layout/cycle5"/>
    <dgm:cxn modelId="{4203C3EA-245C-443F-8316-2A429E2114AD}" type="presOf" srcId="{623A34BF-E376-462E-917E-9DCEFB254CF4}" destId="{00ACDE4F-17D8-4146-AB67-CD4C5C03FE9B}" srcOrd="0" destOrd="0" presId="urn:microsoft.com/office/officeart/2005/8/layout/cycle5"/>
    <dgm:cxn modelId="{ED20E6EC-6886-49AD-862E-8330E1D49C11}" srcId="{F3B82C16-C677-402F-81AF-934E5C254A36}" destId="{7CC77AB8-2018-483D-BDCF-C6C409262101}" srcOrd="3" destOrd="0" parTransId="{8257FF25-D7EA-40A7-A6A4-110749B94E78}" sibTransId="{D6019C8E-28E2-4853-85D6-1A52881F5FB9}"/>
    <dgm:cxn modelId="{84A12DFF-D801-4696-9988-58D368BC5D50}" srcId="{F3B82C16-C677-402F-81AF-934E5C254A36}" destId="{346D30E8-00A4-48D3-8E30-941E9FDE79AD}" srcOrd="1" destOrd="0" parTransId="{AE959805-91E8-4680-AC07-B13DD5C14DDA}" sibTransId="{88C3727B-ECF9-4510-A6B7-18210E84B8F8}"/>
    <dgm:cxn modelId="{A6BF3834-32BE-4407-8055-22205B302EC1}" srcId="{F3B82C16-C677-402F-81AF-934E5C254A36}" destId="{E6C7BD9D-FB87-404B-8D53-69E087E3B2F4}" srcOrd="2" destOrd="0" parTransId="{A9C5CD1B-BEAE-476D-BDCA-4D5FB9A5E243}" sibTransId="{C67557FF-4989-4C5F-B91A-88D2F98925DF}"/>
    <dgm:cxn modelId="{0228F9E3-C6EC-4625-8DBF-1876E8A617F5}" type="presOf" srcId="{3395A1D3-F5BA-4005-89EB-6D6CC55088A6}" destId="{3B8EAEAE-57B0-41FC-8BF1-69DE8237A02D}" srcOrd="0" destOrd="0" presId="urn:microsoft.com/office/officeart/2005/8/layout/cycle5"/>
    <dgm:cxn modelId="{60C42087-060C-4461-ACE7-019C6856B062}" type="presOf" srcId="{F7680634-FBC9-48AE-8689-625B770E5D64}" destId="{23D333EE-73A6-4DF2-8F2F-21CC52FA7ADC}" srcOrd="0" destOrd="0" presId="urn:microsoft.com/office/officeart/2005/8/layout/cycle5"/>
    <dgm:cxn modelId="{7DE23FD9-A084-4BCF-B1F5-DF916A93B3F8}" srcId="{F3B82C16-C677-402F-81AF-934E5C254A36}" destId="{F7680634-FBC9-48AE-8689-625B770E5D64}" srcOrd="5" destOrd="0" parTransId="{14BB2B9E-7F53-4E21-AD7E-0A94CEF4E64A}" sibTransId="{BB2CC19E-19F9-4E9E-B19D-CF810E4C1200}"/>
    <dgm:cxn modelId="{CA1A83E4-FD5B-4480-BCCA-095A8C9A60F6}" type="presOf" srcId="{346D30E8-00A4-48D3-8E30-941E9FDE79AD}" destId="{0408F785-9B04-4643-8C77-4EEBC345B4CB}" srcOrd="0" destOrd="0" presId="urn:microsoft.com/office/officeart/2005/8/layout/cycle5"/>
    <dgm:cxn modelId="{5CC0EF5D-0869-48C2-ABA6-D90E7ADED4A9}" type="presOf" srcId="{7CC77AB8-2018-483D-BDCF-C6C409262101}" destId="{78B91D63-3FF4-4ACB-9232-787B06432722}" srcOrd="0" destOrd="0" presId="urn:microsoft.com/office/officeart/2005/8/layout/cycle5"/>
    <dgm:cxn modelId="{ED6F5D76-994B-430C-AC64-24B1D5F7EA0B}" srcId="{F3B82C16-C677-402F-81AF-934E5C254A36}" destId="{12A01C89-A0E7-4C02-8B97-A89A99238609}" srcOrd="4" destOrd="0" parTransId="{4BA70828-F1CB-4EA7-8302-F04B282590A5}" sibTransId="{623A34BF-E376-462E-917E-9DCEFB254CF4}"/>
    <dgm:cxn modelId="{C1688498-1FBE-49FF-BED6-C03F2664C886}" type="presOf" srcId="{88C3727B-ECF9-4510-A6B7-18210E84B8F8}" destId="{E9D2D2B4-23CD-448E-B120-95083C9CFF7B}" srcOrd="0" destOrd="0" presId="urn:microsoft.com/office/officeart/2005/8/layout/cycle5"/>
    <dgm:cxn modelId="{93CE6750-46A0-4B95-B0F7-255289860611}" type="presOf" srcId="{F3B82C16-C677-402F-81AF-934E5C254A36}" destId="{5AF7D1E8-2835-4154-A74C-8AE26EFB51C5}" srcOrd="0" destOrd="0" presId="urn:microsoft.com/office/officeart/2005/8/layout/cycle5"/>
    <dgm:cxn modelId="{5151FDF9-0F2D-44A2-A095-D93EB0409EC2}" type="presOf" srcId="{A755579D-3034-4028-83A2-A6833D7A543F}" destId="{E13BCC0F-3583-4EBA-BDA9-D326BF0CF447}" srcOrd="0" destOrd="0" presId="urn:microsoft.com/office/officeart/2005/8/layout/cycle5"/>
    <dgm:cxn modelId="{D5784E58-D221-44DF-A353-6A840826C164}" type="presOf" srcId="{19ECB432-D6CA-48E5-951A-2EDF2D6DCE82}" destId="{97F1EC7E-89BC-4076-88C5-61E4016D9E1D}" srcOrd="0" destOrd="0" presId="urn:microsoft.com/office/officeart/2005/8/layout/cycle5"/>
    <dgm:cxn modelId="{4E7E6632-8A9F-46D7-90A3-E6AF3AC50BEA}" type="presParOf" srcId="{5AF7D1E8-2835-4154-A74C-8AE26EFB51C5}" destId="{3B8EAEAE-57B0-41FC-8BF1-69DE8237A02D}" srcOrd="0" destOrd="0" presId="urn:microsoft.com/office/officeart/2005/8/layout/cycle5"/>
    <dgm:cxn modelId="{D879D9D0-66EC-4B39-96E0-0EA91FC1D9CF}" type="presParOf" srcId="{5AF7D1E8-2835-4154-A74C-8AE26EFB51C5}" destId="{C8CB5980-D121-420C-AB8A-722CAEADC31B}" srcOrd="1" destOrd="0" presId="urn:microsoft.com/office/officeart/2005/8/layout/cycle5"/>
    <dgm:cxn modelId="{549EC081-8D9C-407A-B886-C02A650E553C}" type="presParOf" srcId="{5AF7D1E8-2835-4154-A74C-8AE26EFB51C5}" destId="{97F1EC7E-89BC-4076-88C5-61E4016D9E1D}" srcOrd="2" destOrd="0" presId="urn:microsoft.com/office/officeart/2005/8/layout/cycle5"/>
    <dgm:cxn modelId="{5AAB6591-575B-488A-BF78-5B893865DC90}" type="presParOf" srcId="{5AF7D1E8-2835-4154-A74C-8AE26EFB51C5}" destId="{0408F785-9B04-4643-8C77-4EEBC345B4CB}" srcOrd="3" destOrd="0" presId="urn:microsoft.com/office/officeart/2005/8/layout/cycle5"/>
    <dgm:cxn modelId="{FFF915B9-32AD-44F1-B05F-3D4793AC4A6C}" type="presParOf" srcId="{5AF7D1E8-2835-4154-A74C-8AE26EFB51C5}" destId="{CD4FB3CF-E639-4C41-BB64-99FA41E407E4}" srcOrd="4" destOrd="0" presId="urn:microsoft.com/office/officeart/2005/8/layout/cycle5"/>
    <dgm:cxn modelId="{214B6FF8-BFA7-4C77-AD98-AE0C048D43AB}" type="presParOf" srcId="{5AF7D1E8-2835-4154-A74C-8AE26EFB51C5}" destId="{E9D2D2B4-23CD-448E-B120-95083C9CFF7B}" srcOrd="5" destOrd="0" presId="urn:microsoft.com/office/officeart/2005/8/layout/cycle5"/>
    <dgm:cxn modelId="{8546BA73-6B3C-42C4-82EA-F67A13081B96}" type="presParOf" srcId="{5AF7D1E8-2835-4154-A74C-8AE26EFB51C5}" destId="{965F69E9-2F93-4F84-85E1-D4733417DC53}" srcOrd="6" destOrd="0" presId="urn:microsoft.com/office/officeart/2005/8/layout/cycle5"/>
    <dgm:cxn modelId="{0B245324-A25D-4783-B006-119C8B7BD045}" type="presParOf" srcId="{5AF7D1E8-2835-4154-A74C-8AE26EFB51C5}" destId="{6C80F461-F904-4F85-9E33-3A5CC2E764EE}" srcOrd="7" destOrd="0" presId="urn:microsoft.com/office/officeart/2005/8/layout/cycle5"/>
    <dgm:cxn modelId="{E0C5B707-EC51-41EF-8E14-6BEB7530264A}" type="presParOf" srcId="{5AF7D1E8-2835-4154-A74C-8AE26EFB51C5}" destId="{CD80B29B-03FA-457F-9F5A-8F56CE9E0C51}" srcOrd="8" destOrd="0" presId="urn:microsoft.com/office/officeart/2005/8/layout/cycle5"/>
    <dgm:cxn modelId="{76432477-1487-468B-A6D5-4FC113753CD2}" type="presParOf" srcId="{5AF7D1E8-2835-4154-A74C-8AE26EFB51C5}" destId="{78B91D63-3FF4-4ACB-9232-787B06432722}" srcOrd="9" destOrd="0" presId="urn:microsoft.com/office/officeart/2005/8/layout/cycle5"/>
    <dgm:cxn modelId="{2782AEA7-EAF3-40B7-A485-7EB4469B2873}" type="presParOf" srcId="{5AF7D1E8-2835-4154-A74C-8AE26EFB51C5}" destId="{61161530-B6C1-4D6A-9066-D486F89F90CE}" srcOrd="10" destOrd="0" presId="urn:microsoft.com/office/officeart/2005/8/layout/cycle5"/>
    <dgm:cxn modelId="{29D15C11-73C0-4CA2-B897-7688B55BF094}" type="presParOf" srcId="{5AF7D1E8-2835-4154-A74C-8AE26EFB51C5}" destId="{93731AE5-F2A6-43CB-9AF3-611BCDC64EBC}" srcOrd="11" destOrd="0" presId="urn:microsoft.com/office/officeart/2005/8/layout/cycle5"/>
    <dgm:cxn modelId="{C95F54F9-E6F7-4153-8575-3C06621E5F6F}" type="presParOf" srcId="{5AF7D1E8-2835-4154-A74C-8AE26EFB51C5}" destId="{D37C36C7-DB31-4D9B-AAE5-D693BD1C0C83}" srcOrd="12" destOrd="0" presId="urn:microsoft.com/office/officeart/2005/8/layout/cycle5"/>
    <dgm:cxn modelId="{43173CF6-7DEC-4909-B747-D771D4E16580}" type="presParOf" srcId="{5AF7D1E8-2835-4154-A74C-8AE26EFB51C5}" destId="{E3FB1800-0769-40F8-8CC8-57AE54B493EF}" srcOrd="13" destOrd="0" presId="urn:microsoft.com/office/officeart/2005/8/layout/cycle5"/>
    <dgm:cxn modelId="{7B01F36E-7E82-4110-A9AF-9566C24BE14D}" type="presParOf" srcId="{5AF7D1E8-2835-4154-A74C-8AE26EFB51C5}" destId="{00ACDE4F-17D8-4146-AB67-CD4C5C03FE9B}" srcOrd="14" destOrd="0" presId="urn:microsoft.com/office/officeart/2005/8/layout/cycle5"/>
    <dgm:cxn modelId="{A4325E13-5E3E-4ECF-A986-A97CA177AAC6}" type="presParOf" srcId="{5AF7D1E8-2835-4154-A74C-8AE26EFB51C5}" destId="{23D333EE-73A6-4DF2-8F2F-21CC52FA7ADC}" srcOrd="15" destOrd="0" presId="urn:microsoft.com/office/officeart/2005/8/layout/cycle5"/>
    <dgm:cxn modelId="{9C47CDB2-71EA-46C1-A101-78FB966ECC00}" type="presParOf" srcId="{5AF7D1E8-2835-4154-A74C-8AE26EFB51C5}" destId="{62C5FA23-D673-4385-AF3E-3FD920DD4CEE}" srcOrd="16" destOrd="0" presId="urn:microsoft.com/office/officeart/2005/8/layout/cycle5"/>
    <dgm:cxn modelId="{0051063F-6AD7-49DA-8C3D-F706629D0ED1}" type="presParOf" srcId="{5AF7D1E8-2835-4154-A74C-8AE26EFB51C5}" destId="{FDDE7BF9-1106-40BE-9732-F7B5E12AD465}" srcOrd="17" destOrd="0" presId="urn:microsoft.com/office/officeart/2005/8/layout/cycle5"/>
    <dgm:cxn modelId="{5FBF33BE-0DB2-42A0-A5ED-8652E61DF9E1}" type="presParOf" srcId="{5AF7D1E8-2835-4154-A74C-8AE26EFB51C5}" destId="{E13BCC0F-3583-4EBA-BDA9-D326BF0CF447}" srcOrd="18" destOrd="0" presId="urn:microsoft.com/office/officeart/2005/8/layout/cycle5"/>
    <dgm:cxn modelId="{732B6D7A-4431-40A1-A1C2-349DF3759E11}" type="presParOf" srcId="{5AF7D1E8-2835-4154-A74C-8AE26EFB51C5}" destId="{35D0DF0A-8B2F-4EB1-8496-69ED47C1E8FB}" srcOrd="19" destOrd="0" presId="urn:microsoft.com/office/officeart/2005/8/layout/cycle5"/>
    <dgm:cxn modelId="{A1733CBE-A8D0-4C64-8B64-F3D45A1BBF89}" type="presParOf" srcId="{5AF7D1E8-2835-4154-A74C-8AE26EFB51C5}" destId="{822413A1-7312-4A8F-B108-3BE444BA34B7}" srcOrd="20" destOrd="0" presId="urn:microsoft.com/office/officeart/2005/8/layout/cycle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D6763B-B217-4A07-A147-9C6BE18FEBFE}" type="datetimeFigureOut">
              <a:rPr lang="en-US" smtClean="0"/>
              <a:pPr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8DBF3C-4CC9-4B40-9A12-F48BA5615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rcRect t="8138" r="10519" b="22070"/>
          <a:stretch>
            <a:fillRect/>
          </a:stretch>
        </p:blipFill>
        <p:spPr bwMode="auto">
          <a:xfrm>
            <a:off x="0" y="0"/>
            <a:ext cx="91440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nip Diagonal Corner Rectangle 4"/>
          <p:cNvSpPr/>
          <p:nvPr/>
        </p:nvSpPr>
        <p:spPr>
          <a:xfrm>
            <a:off x="285720" y="4429132"/>
            <a:ext cx="6715172" cy="785818"/>
          </a:xfrm>
          <a:prstGeom prst="snip2DiagRect">
            <a:avLst/>
          </a:prstGeom>
          <a:solidFill>
            <a:schemeClr val="bg2">
              <a:lumMod val="25000"/>
              <a:alpha val="7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itchFamily="34" charset="0"/>
              </a:rPr>
              <a:t>SISTEM AKUNTABILITAS KINERJA INSTANSI PEMERINTAH (SAKIP)              </a:t>
            </a:r>
            <a:r>
              <a:rPr lang="id-ID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itchFamily="34" charset="0"/>
              </a:rPr>
              <a:t>RSUD “NGUDI WALUYO” WLINGI</a:t>
            </a:r>
            <a:endParaRPr lang="en-US" sz="2000" dirty="0">
              <a:latin typeface="Latha" pitchFamily="34" charset="0"/>
              <a:cs typeface="Latha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14282" y="5643578"/>
            <a:ext cx="4000528" cy="857256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dr</a:t>
            </a:r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 A. LOEQKIJANA AG</a:t>
            </a:r>
            <a:r>
              <a:rPr lang="en-US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</a:t>
            </a:r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AWATI, MARS</a:t>
            </a:r>
          </a:p>
          <a:p>
            <a:r>
              <a:rPr lang="id-ID" sz="1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Direktur RSUD “Ngudi Waluyo” Wlingi</a:t>
            </a:r>
            <a:endParaRPr lang="en-US" sz="1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5" descr="G:\bappeda\baru april\BLITAR AMAZ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572140"/>
            <a:ext cx="1822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SASARAN STRATEGIS / IKU 2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357298"/>
          <a:ext cx="7620000" cy="1426823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1524000"/>
                <a:gridCol w="1447800"/>
                <a:gridCol w="1225426"/>
                <a:gridCol w="984374"/>
              </a:tblGrid>
              <a:tr h="368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Indikator 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Realisasi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% Capaian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</a:tr>
              <a:tr h="44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200" dirty="0" smtClean="0">
                          <a:latin typeface="Calibri"/>
                          <a:ea typeface="Calibri"/>
                          <a:cs typeface="Times New Roman"/>
                        </a:rPr>
                        <a:t>Meningkatnya jumlah institusi yang terakreditasi minimal B yang bekerja sama dengan RS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i-FI" sz="1200" dirty="0" smtClean="0">
                          <a:latin typeface="Calibri"/>
                          <a:ea typeface="Calibri"/>
                          <a:cs typeface="Times New Roman"/>
                        </a:rPr>
                        <a:t>Meningkatnya jumlah institusi yang terakreditasi minimal B yang bekerja sama dengan 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100 %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2928934"/>
            <a:ext cx="73819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UPAYA PENCAPAIAN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Memberikan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kesempatan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kerja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sama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institusi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pendidikan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wilayah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Karesidenan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Kediri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Malang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214678" y="4643446"/>
            <a:ext cx="2286016" cy="5715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Dukungan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Anggaran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5786" y="5143512"/>
            <a:ext cx="7286676" cy="17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0100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ANGGARAN </a:t>
            </a:r>
          </a:p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7.605.836.970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3372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REALISASI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7.147.660.963 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206" y="5643578"/>
            <a:ext cx="1000132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342899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21494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SASARAN STRATEGIS / IKU 3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357298"/>
          <a:ext cx="7620000" cy="1111355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1524000"/>
                <a:gridCol w="1447800"/>
                <a:gridCol w="1225426"/>
                <a:gridCol w="984374"/>
              </a:tblGrid>
              <a:tr h="368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Indikator 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Realisasi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% Capaian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</a:tr>
              <a:tr h="44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dirty="0" smtClean="0">
                          <a:latin typeface="Calibri"/>
                          <a:ea typeface="Calibri"/>
                          <a:cs typeface="Times New Roman"/>
                        </a:rPr>
                        <a:t>Terpenuhinya SARPRAS sesuai standart yang berlaku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i-FI" sz="1400" dirty="0" smtClean="0">
                          <a:latin typeface="Calibri"/>
                          <a:ea typeface="Calibri"/>
                          <a:cs typeface="Times New Roman"/>
                        </a:rPr>
                        <a:t>Alat kesehatan yang dikalibrasi tepat waktu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743200"/>
            <a:ext cx="73819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UPAYA PENCAPAIAN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Kalibrasi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tepat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waktu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bekerja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sama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BPFK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awal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tahun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Bekerja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sama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penyedia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jasa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kalibrasi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Pemeriksaan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berkala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secara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internal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214678" y="4643446"/>
            <a:ext cx="2286016" cy="5715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Dukungan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Anggaran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5786" y="5143512"/>
            <a:ext cx="7286676" cy="17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0100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ANGGARAN 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Rp.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59.492.967.319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3372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REALISASI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Rp.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54.122.309.237 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206" y="5643578"/>
            <a:ext cx="1000132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342899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21494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SASARAN STRATEGIS / IKU 4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357298"/>
          <a:ext cx="7620000" cy="1847447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1524000"/>
                <a:gridCol w="1447800"/>
                <a:gridCol w="1225426"/>
                <a:gridCol w="984374"/>
              </a:tblGrid>
              <a:tr h="368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Indikator 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Realisasi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% Capaian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</a:tr>
              <a:tr h="44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dirty="0" smtClean="0">
                          <a:latin typeface="Calibri"/>
                          <a:ea typeface="Calibri"/>
                          <a:cs typeface="Times New Roman"/>
                        </a:rPr>
                        <a:t>Meningkatnya kompetensi sumberdaya manusia karyawan seluruh RS dalam rangka meningkatkan pelayanan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i-FI" sz="1400" dirty="0" smtClean="0">
                          <a:latin typeface="Calibri"/>
                          <a:ea typeface="Calibri"/>
                          <a:cs typeface="Times New Roman"/>
                        </a:rPr>
                        <a:t>Karyawan mendapat pelatihan minimal 20 jam/ tahun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≥60%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67,98%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113.3</a:t>
                      </a: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3357562"/>
            <a:ext cx="73819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UPAYA PENCAPAIAN</a:t>
            </a:r>
          </a:p>
          <a:p>
            <a:pPr marL="342900" indent="-342900"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Melaksanakan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pelatihan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internal</a:t>
            </a:r>
          </a:p>
          <a:p>
            <a:pPr marL="342900" indent="-342900"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Mengirim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tenaga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untuk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mengikuti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pendidikan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pelatihan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, workshop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seminar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214678" y="4643446"/>
            <a:ext cx="2286016" cy="5715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Dukungan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Anggaran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5786" y="5143512"/>
            <a:ext cx="7286676" cy="17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0100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ANGGARAN </a:t>
            </a:r>
          </a:p>
          <a:p>
            <a:pPr lvl="0"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2.100.000.000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  <a:endParaRPr lang="id-ID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372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REALISASI</a:t>
            </a:r>
          </a:p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1.955.301.233 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206" y="5643578"/>
            <a:ext cx="1000132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93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342899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21494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SASARAN STRATEGIS / IKU 5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357298"/>
          <a:ext cx="7620000" cy="1602083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1524000"/>
                <a:gridCol w="1447800"/>
                <a:gridCol w="1225426"/>
                <a:gridCol w="984374"/>
              </a:tblGrid>
              <a:tr h="368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Indikator 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Realisasi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% Capaian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</a:tr>
              <a:tr h="44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dirty="0" smtClean="0">
                          <a:latin typeface="Calibri"/>
                          <a:ea typeface="Calibri"/>
                          <a:cs typeface="Times New Roman"/>
                        </a:rPr>
                        <a:t>Terbangunnya komunikasi dan komitmen bersama pelanggan dalam upaya peningkatan pelayanan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i-FI" sz="1400" dirty="0" smtClean="0">
                          <a:latin typeface="Calibri"/>
                          <a:ea typeface="Calibri"/>
                          <a:cs typeface="Times New Roman"/>
                        </a:rPr>
                        <a:t>Semua pasien keluarga miskin yang dilayani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786" y="3214686"/>
            <a:ext cx="73819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UPAYA PENCAPAIAN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Penyediaan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anggaran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CSR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Menambah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sarana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prasarana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untuk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perawatan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pasien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kelas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III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214678" y="4643446"/>
            <a:ext cx="2286016" cy="5715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Dukungan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Anggaran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5786" y="5143512"/>
            <a:ext cx="7286676" cy="17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0100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ANGGARAN </a:t>
            </a:r>
          </a:p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475.000.000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3372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REALISASI</a:t>
            </a:r>
          </a:p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517.596.453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206" y="5643578"/>
            <a:ext cx="1000132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 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342899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21494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SASARAN STRATEGIS / IKU 6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357298"/>
          <a:ext cx="7620000" cy="992991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1524000"/>
                <a:gridCol w="1447800"/>
                <a:gridCol w="1225426"/>
                <a:gridCol w="984374"/>
              </a:tblGrid>
              <a:tr h="368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Indikator 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Realisasi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% Capaian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</a:tr>
              <a:tr h="44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dirty="0" smtClean="0">
                          <a:latin typeface="Calibri"/>
                          <a:ea typeface="Calibri"/>
                          <a:cs typeface="Times New Roman"/>
                        </a:rPr>
                        <a:t>Meningkatnya kinerja karyawan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i-FI" sz="1400" dirty="0" smtClean="0">
                          <a:latin typeface="Calibri"/>
                          <a:ea typeface="Calibri"/>
                          <a:cs typeface="Times New Roman"/>
                        </a:rPr>
                        <a:t>Cost Recovery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 60%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76.65</a:t>
                      </a: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127,75</a:t>
                      </a: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743200"/>
            <a:ext cx="73819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UPAYA PENCAPAIAN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Optimalisasi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sarana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prasarana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SDM yang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ada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Efisiensi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belanja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sesuai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dengan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kebutuhan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214678" y="4643446"/>
            <a:ext cx="2286016" cy="5715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Dukungan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Anggaran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5786" y="5143512"/>
            <a:ext cx="7286676" cy="17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0100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ANGGARAN </a:t>
            </a:r>
          </a:p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32.826.267.500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43372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REALISASI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30.888.470.682 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206" y="5643578"/>
            <a:ext cx="1000132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342899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21494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:\IMG_20161130_132258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365574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orizontal Scroll 3"/>
          <p:cNvSpPr/>
          <p:nvPr/>
        </p:nvSpPr>
        <p:spPr>
          <a:xfrm>
            <a:off x="3214678" y="1142984"/>
            <a:ext cx="2500330" cy="100013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PRESTASI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DIKLAT\Pictures\suks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3048000" cy="2162175"/>
          </a:xfrm>
          <a:prstGeom prst="rect">
            <a:avLst/>
          </a:prstGeom>
          <a:noFill/>
        </p:spPr>
      </p:pic>
      <p:pic>
        <p:nvPicPr>
          <p:cNvPr id="1027" name="Picture 3" descr="C:\Users\DIKLAT\Pictures\trophy-53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7459" y="5286340"/>
            <a:ext cx="1046541" cy="157166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4071934" y="2000240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21366439">
            <a:off x="2112139" y="2663633"/>
            <a:ext cx="4857784" cy="135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Lulus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Paripurna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Akreditasi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2012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bintang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Lima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I:\IMG_20161128_081035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572008"/>
            <a:ext cx="3915713" cy="2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paripur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0"/>
            <a:ext cx="35433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RENCANA AKSI 2017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42910" y="1397000"/>
          <a:ext cx="757242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RENCANA 2017 &amp; 2018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643050"/>
            <a:ext cx="1643074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TAHUN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8082" y="1643050"/>
            <a:ext cx="1643074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TAHUN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0298" y="1142984"/>
            <a:ext cx="4000528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kern="0" dirty="0" smtClean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SASARAN STRATEGIS / IKU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844" y="2214554"/>
            <a:ext cx="4357718" cy="7858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4282" y="2571744"/>
            <a:ext cx="4214842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1200" b="1" dirty="0" smtClean="0">
                <a:solidFill>
                  <a:schemeClr val="tx1"/>
                </a:solidFill>
                <a:latin typeface="Arial Narrow" pitchFamily="34" charset="0"/>
              </a:rPr>
              <a:t>Penurunan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Kematian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ibu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karena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melahirkan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14282" y="2285992"/>
            <a:ext cx="4214842" cy="21431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Meningkatnya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kualitas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pelayanan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ibu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melahirkan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214554"/>
            <a:ext cx="4429156" cy="1214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643438" y="2714620"/>
            <a:ext cx="4286280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fi-FI" sz="1200" b="1" dirty="0" smtClean="0">
                <a:solidFill>
                  <a:schemeClr val="tx1"/>
                </a:solidFill>
                <a:latin typeface="Arial Narrow" pitchFamily="34" charset="0"/>
              </a:rPr>
              <a:t> Persentase kepuasan pasien rawat inap</a:t>
            </a:r>
            <a:endParaRPr lang="id-ID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i-FI" sz="1200" b="1" dirty="0" smtClean="0">
                <a:solidFill>
                  <a:schemeClr val="tx1"/>
                </a:solidFill>
                <a:latin typeface="Arial Narrow" pitchFamily="34" charset="0"/>
              </a:rPr>
              <a:t> Persentase kepuasan pasien rawat jalan</a:t>
            </a:r>
            <a:endParaRPr lang="id-ID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Persentase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SDM yang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mendapat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pelatihan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20 jam per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tahun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643438" y="2285992"/>
            <a:ext cx="4286280" cy="35719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Meningkatnya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d-ID" sz="1200" b="1" dirty="0" smtClean="0">
                <a:solidFill>
                  <a:schemeClr val="tx1"/>
                </a:solidFill>
                <a:latin typeface="Arial Narrow" pitchFamily="34" charset="0"/>
              </a:rPr>
              <a:t>pelayanan yang bermutu, profesional, dan mengutamakan keselamatan pasien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844" y="3071810"/>
            <a:ext cx="4357718" cy="7143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4282" y="3429000"/>
            <a:ext cx="4214842" cy="2857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Karyawan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mendapat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pelatihan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minimal 20 jam per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tahun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214282" y="3143248"/>
            <a:ext cx="4214842" cy="21431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1200" b="1" dirty="0" smtClean="0">
                <a:solidFill>
                  <a:schemeClr val="tx1"/>
                </a:solidFill>
                <a:latin typeface="Arial Narrow" pitchFamily="34" charset="0"/>
              </a:rPr>
              <a:t>Meningkatnya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kualitas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SDM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4" y="3857628"/>
            <a:ext cx="4357718" cy="10001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14282" y="4357694"/>
            <a:ext cx="421484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Kepuasan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pasien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rawat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jalan</a:t>
            </a:r>
            <a:endParaRPr lang="id-ID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Kepuasan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psien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rawat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inap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214282" y="3929066"/>
            <a:ext cx="4214842" cy="35719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Meningkatnya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sarana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prasarana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pelayanan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kesehatan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yang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bermutu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4" y="4929198"/>
            <a:ext cx="4357718" cy="7858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14282" y="5286388"/>
            <a:ext cx="4214842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Semua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pasien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keluarga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miskin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yang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tertangani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214282" y="5000636"/>
            <a:ext cx="4214842" cy="21431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1200" b="1" dirty="0" smtClean="0">
                <a:solidFill>
                  <a:schemeClr val="tx1"/>
                </a:solidFill>
                <a:latin typeface="Arial Narrow" pitchFamily="34" charset="0"/>
              </a:rPr>
              <a:t>Meningkatnya pasien keluarga miskin yang terlayani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3500438"/>
            <a:ext cx="4429156" cy="92869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645780" y="3857628"/>
            <a:ext cx="4283938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fi-FI" sz="1200" b="1" dirty="0" smtClean="0">
                <a:solidFill>
                  <a:schemeClr val="tx1"/>
                </a:solidFill>
                <a:latin typeface="Arial Narrow" pitchFamily="34" charset="0"/>
              </a:rPr>
              <a:t> Persentase kematian ibu karena melahirkan</a:t>
            </a:r>
            <a:endParaRPr lang="id-ID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nb-NO" sz="1200" b="1" dirty="0" smtClean="0">
                <a:solidFill>
                  <a:schemeClr val="tx1"/>
                </a:solidFill>
                <a:latin typeface="Arial Narrow" pitchFamily="34" charset="0"/>
              </a:rPr>
              <a:t> Persentase pasien miskin yang dilayani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4645780" y="3571876"/>
            <a:ext cx="4283938" cy="21431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1200" b="1" dirty="0" smtClean="0">
                <a:solidFill>
                  <a:schemeClr val="tx1"/>
                </a:solidFill>
                <a:latin typeface="Arial Narrow" pitchFamily="34" charset="0"/>
              </a:rPr>
              <a:t>Meningkatnya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kulitas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SDM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69658" y="4500570"/>
            <a:ext cx="4429156" cy="10715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643438" y="5000636"/>
            <a:ext cx="4283938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Persentase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alat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kesehatan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yang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memenuhi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standart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id-ID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1200" b="1" dirty="0" smtClean="0">
                <a:solidFill>
                  <a:schemeClr val="tx1"/>
                </a:solidFill>
                <a:latin typeface="Arial Narrow" pitchFamily="34" charset="0"/>
              </a:rPr>
              <a:t> Persentase sarana prasarana yang memenuhi standart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4643438" y="4572008"/>
            <a:ext cx="4283938" cy="35719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Meningkatnya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sarana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prasarana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pelayanan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kesehatan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yang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bermutu</a:t>
            </a:r>
            <a:endParaRPr lang="id-ID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572000" y="5643578"/>
          <a:ext cx="2971800" cy="111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23358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2018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2574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Calibri" pitchFamily="34" charset="0"/>
                          <a:cs typeface="Calibri" pitchFamily="34" charset="0"/>
                        </a:rPr>
                        <a:t>4  SASARAN</a:t>
                      </a:r>
                      <a:endParaRPr lang="en-US" sz="1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8CE4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Calibri" pitchFamily="34" charset="0"/>
                          <a:cs typeface="Calibri" pitchFamily="34" charset="0"/>
                        </a:rPr>
                        <a:t>3  SASARAN</a:t>
                      </a:r>
                      <a:endParaRPr lang="en-US" sz="1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8CE44A"/>
                    </a:solidFill>
                  </a:tcPr>
                </a:tc>
              </a:tr>
              <a:tr h="23717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Calibri" pitchFamily="34" charset="0"/>
                          <a:cs typeface="Calibri" pitchFamily="34" charset="0"/>
                        </a:rPr>
                        <a:t>10   PROGRAM</a:t>
                      </a:r>
                      <a:endParaRPr lang="en-US" sz="1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8CE4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Calibri" pitchFamily="34" charset="0"/>
                          <a:cs typeface="Calibri" pitchFamily="34" charset="0"/>
                        </a:rPr>
                        <a:t>3  PROGRAM</a:t>
                      </a:r>
                      <a:endParaRPr lang="en-US" sz="1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8CE44A"/>
                    </a:solidFill>
                  </a:tcPr>
                </a:tc>
              </a:tr>
              <a:tr h="28932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Calibri" pitchFamily="34" charset="0"/>
                          <a:cs typeface="Calibri" pitchFamily="34" charset="0"/>
                        </a:rPr>
                        <a:t>66  KEGIATAN</a:t>
                      </a:r>
                      <a:endParaRPr lang="en-US" sz="1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8CE4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Calibri" pitchFamily="34" charset="0"/>
                          <a:cs typeface="Calibri" pitchFamily="34" charset="0"/>
                        </a:rPr>
                        <a:t>5   KEGIATAN</a:t>
                      </a:r>
                      <a:endParaRPr lang="en-US" sz="12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8CE44A"/>
                    </a:solidFill>
                  </a:tcPr>
                </a:tc>
              </a:tr>
            </a:tbl>
          </a:graphicData>
        </a:graphic>
      </p:graphicFrame>
      <p:sp>
        <p:nvSpPr>
          <p:cNvPr id="31" name="Bent Arrow 30"/>
          <p:cNvSpPr/>
          <p:nvPr/>
        </p:nvSpPr>
        <p:spPr>
          <a:xfrm flipH="1" flipV="1">
            <a:off x="7786710" y="5643578"/>
            <a:ext cx="571504" cy="64291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flipV="1">
            <a:off x="3714744" y="5857892"/>
            <a:ext cx="642942" cy="642918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50006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DPA TAHUN 2017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1142984"/>
          <a:ext cx="8715375" cy="5486399"/>
        </p:xfrm>
        <a:graphic>
          <a:graphicData uri="http://schemas.openxmlformats.org/drawingml/2006/table">
            <a:tbl>
              <a:tblPr/>
              <a:tblGrid>
                <a:gridCol w="1357313"/>
                <a:gridCol w="428625"/>
                <a:gridCol w="4929187"/>
                <a:gridCol w="2000250"/>
              </a:tblGrid>
              <a:tr h="423719">
                <a:tc rowSpan="2"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DOKUMEN PELAKSANAAN </a:t>
                      </a:r>
                      <a:r>
                        <a:rPr lang="fi-FI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ANGGARAN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FORMULIR</a:t>
                      </a:r>
                      <a:b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</a:b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RKAP</a:t>
                      </a:r>
                      <a:b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</a:b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SKPD 2.2.1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371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Tahun 2017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47619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347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Urusan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347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Organisasi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063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4347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Kegiatan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48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Waktu Pelaksanaan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01 Januari </a:t>
                      </a:r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2017 </a:t>
                      </a:r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- 31 Desember </a:t>
                      </a:r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2017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42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Lokasi Kegiatan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347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Sumber Dana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APBD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915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Jumlah Thn </a:t>
                      </a:r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201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7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Rp.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60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0.000.000,-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619"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34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Indikator </a:t>
                      </a: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&amp; Tolak Ukur Kinerja Belanja Langsung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543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Indikator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Tolak Ukur Kinerja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Target Kinerja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6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Masukan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Jumlah Dana</a:t>
                      </a: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   Rp</a:t>
                      </a: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.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600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.000.000,-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87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Keluaran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Persentase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sarana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(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alat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kesehatan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)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yang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dipenuhi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90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2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Hasil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id-ID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Persentase alat kesehatan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yang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dipenuhi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d-ID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di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masing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-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masing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unit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pelayanan</a:t>
                      </a:r>
                      <a:endParaRPr lang="id-ID" sz="1400" b="1" dirty="0">
                        <a:solidFill>
                          <a:prstClr val="black"/>
                        </a:solidFill>
                        <a:latin typeface="Arial Narrow" pitchFamily="34" charset="0"/>
                      </a:endParaRP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90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endParaRPr lang="id-ID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228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d-ID" altLang="en-US" smtClean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313" y="803275"/>
          <a:ext cx="8715375" cy="5541964"/>
        </p:xfrm>
        <a:graphic>
          <a:graphicData uri="http://schemas.openxmlformats.org/drawingml/2006/table">
            <a:tbl>
              <a:tblPr/>
              <a:tblGrid>
                <a:gridCol w="1357313"/>
                <a:gridCol w="428625"/>
                <a:gridCol w="4929187"/>
                <a:gridCol w="2000250"/>
              </a:tblGrid>
              <a:tr h="393020">
                <a:tc rowSpan="2">
                  <a:txBody>
                    <a:bodyPr/>
                    <a:lstStyle/>
                    <a:p>
                      <a:pPr algn="l" fontAlgn="b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RENCANA KERJA DAN </a:t>
                      </a:r>
                      <a:r>
                        <a:rPr lang="fi-FI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ANGGARAN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FORMULIR</a:t>
                      </a:r>
                      <a:b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</a:b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RKAP</a:t>
                      </a:r>
                      <a:b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</a:b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SKPD 2.2.1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02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Tahun 2018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2967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Urusan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Organisasi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83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5920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Kegiatan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734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Waktu Pelaksanaan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01 Januari </a:t>
                      </a:r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2018 </a:t>
                      </a:r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- 31 Desember </a:t>
                      </a:r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2018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646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Lokasi Kegiatan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Sumber Dana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APBD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315"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Jumlah Thn </a:t>
                      </a:r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2018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Rp. 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500.000</a:t>
                      </a:r>
                      <a:r>
                        <a:rPr lang="id-ID" sz="12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.000,-</a:t>
                      </a:r>
                      <a:endParaRPr lang="id-ID" sz="12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678"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9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Indikator </a:t>
                      </a: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&amp; Tolak Ukur Kinerja Belanja Langsung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59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Indikator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Tolak Ukur Kinerja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Target Kinerja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30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Capaian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Persentase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sarana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(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alat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kesehatan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)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yang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dipenuhi</a:t>
                      </a:r>
                      <a:endParaRPr lang="fi-FI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91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7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Masukan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Jumlah Dana</a:t>
                      </a: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   Rp</a:t>
                      </a:r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.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500.000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.000,-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192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Keluaran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id-ID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Persentase alat kesehatan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yang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dipenuhi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d-ID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di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masing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-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masing</a:t>
                      </a:r>
                      <a:r>
                        <a:rPr lang="en-US" sz="1400" b="1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unit </a:t>
                      </a:r>
                      <a:r>
                        <a:rPr lang="en-US" sz="1400" b="1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pelayanan</a:t>
                      </a:r>
                      <a:endParaRPr lang="id-ID" sz="1400" b="1" dirty="0">
                        <a:solidFill>
                          <a:prstClr val="black"/>
                        </a:solidFill>
                        <a:latin typeface="Arial Narrow" pitchFamily="34" charset="0"/>
                      </a:endParaRP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91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7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Hasil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Persentase</a:t>
                      </a:r>
                      <a:r>
                        <a:rPr lang="id-ID" sz="14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alat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kesehatan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yang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memenuhi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standart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7166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53</a:t>
                      </a:r>
                      <a:r>
                        <a:rPr lang="id-ID" sz="1400" b="1" i="0" u="none" strike="noStrike" dirty="0" smtClean="0">
                          <a:solidFill>
                            <a:schemeClr val="tx1"/>
                          </a:solidFill>
                          <a:latin typeface="Rockwell" pitchFamily="18" charset="0"/>
                        </a:rPr>
                        <a:t>%</a:t>
                      </a:r>
                      <a:endParaRPr lang="id-ID" sz="1400" b="1" i="0" u="none" strike="noStrike" dirty="0">
                        <a:solidFill>
                          <a:schemeClr val="tx1"/>
                        </a:solidFill>
                        <a:latin typeface="Rockwell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169" name="Slide Number Placeholder 3"/>
          <p:cNvSpPr txBox="1">
            <a:spLocks/>
          </p:cNvSpPr>
          <p:nvPr/>
        </p:nvSpPr>
        <p:spPr bwMode="auto">
          <a:xfrm>
            <a:off x="4602163" y="6307138"/>
            <a:ext cx="6524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id-ID" sz="2000" b="1">
              <a:solidFill>
                <a:srgbClr val="002060"/>
              </a:solidFill>
              <a:latin typeface="Gill Sans MT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1500" y="195263"/>
            <a:ext cx="8001000" cy="328612"/>
            <a:chOff x="533400" y="814830"/>
            <a:chExt cx="8001000" cy="328170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761587" y="904742"/>
              <a:ext cx="7611731" cy="188925"/>
              <a:chOff x="3210236" y="304800"/>
              <a:chExt cx="2780068" cy="45720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210236" y="304800"/>
                <a:ext cx="2780068" cy="4572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36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Contoh RKA 2018</a:t>
                </a:r>
                <a:endParaRPr lang="en-US" sz="36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210236" y="304800"/>
                <a:ext cx="2780068" cy="228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  <a:alpha val="0"/>
                    </a:srgbClr>
                  </a:gs>
                  <a:gs pos="100000">
                    <a:srgbClr val="C00000">
                      <a:tint val="44500"/>
                      <a:satMod val="160000"/>
                      <a:alpha val="65000"/>
                    </a:srgbClr>
                  </a:gs>
                  <a:gs pos="100000">
                    <a:srgbClr val="C00000">
                      <a:tint val="23500"/>
                      <a:satMod val="160000"/>
                      <a:alpha val="76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533400" y="814830"/>
              <a:ext cx="317189" cy="319208"/>
              <a:chOff x="2438400" y="211392"/>
              <a:chExt cx="771836" cy="7767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438400" y="211392"/>
                <a:ext cx="771836" cy="776748"/>
              </a:xfrm>
              <a:prstGeom prst="ellipse">
                <a:avLst/>
              </a:prstGeom>
              <a:solidFill>
                <a:srgbClr val="C00000"/>
              </a:soli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531808" y="226140"/>
                <a:ext cx="565356" cy="41295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  <a:alpha val="0"/>
                    </a:srgbClr>
                  </a:gs>
                  <a:gs pos="100000">
                    <a:srgbClr val="C00000">
                      <a:tint val="44500"/>
                      <a:satMod val="160000"/>
                      <a:alpha val="74000"/>
                    </a:srgbClr>
                  </a:gs>
                  <a:gs pos="100000">
                    <a:srgbClr val="C00000">
                      <a:tint val="23500"/>
                      <a:satMod val="160000"/>
                      <a:alpha val="68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217211" y="823792"/>
              <a:ext cx="317189" cy="319208"/>
              <a:chOff x="2438400" y="211392"/>
              <a:chExt cx="771836" cy="7767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438400" y="211392"/>
                <a:ext cx="771836" cy="776748"/>
              </a:xfrm>
              <a:prstGeom prst="ellipse">
                <a:avLst/>
              </a:prstGeom>
              <a:solidFill>
                <a:srgbClr val="C00000"/>
              </a:solidFill>
              <a:ln/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531808" y="226140"/>
                <a:ext cx="565356" cy="412956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>
                      <a:tint val="66000"/>
                      <a:satMod val="160000"/>
                      <a:alpha val="0"/>
                    </a:srgbClr>
                  </a:gs>
                  <a:gs pos="100000">
                    <a:srgbClr val="C00000">
                      <a:tint val="44500"/>
                      <a:satMod val="160000"/>
                      <a:alpha val="74000"/>
                    </a:srgbClr>
                  </a:gs>
                  <a:gs pos="100000">
                    <a:srgbClr val="C00000">
                      <a:tint val="23500"/>
                      <a:satMod val="160000"/>
                      <a:alpha val="68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143240" y="500042"/>
            <a:ext cx="2714644" cy="5715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VISI DAN MISI BUPATI 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214282" y="500042"/>
            <a:ext cx="1428760" cy="621510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9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Cambria" pitchFamily="18" charset="0"/>
              </a:rPr>
              <a:t>RENCANA PEMBANGUNAN JANGKA MENENGAH DAERAH (RPJMD)  KABUPATEN BLITAR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Cambria" pitchFamily="18" charset="0"/>
              </a:rPr>
              <a:t>TAHUN 2016 – 2021 </a:t>
            </a:r>
          </a:p>
          <a:p>
            <a:pPr algn="ctr"/>
            <a:endParaRPr lang="en-US" sz="1600" dirty="0"/>
          </a:p>
        </p:txBody>
      </p:sp>
      <p:sp>
        <p:nvSpPr>
          <p:cNvPr id="7" name="Right Arrow Callout 6"/>
          <p:cNvSpPr/>
          <p:nvPr/>
        </p:nvSpPr>
        <p:spPr>
          <a:xfrm rot="10800000">
            <a:off x="7500958" y="500042"/>
            <a:ext cx="1428760" cy="621510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9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rtlCol="0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Cambria" pitchFamily="18" charset="0"/>
              </a:rPr>
              <a:t>RENCANA PEMBANGUNAN JANGKA MENENGAH DAERAH (RPJMD)  KABUPATEN BLITAR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Cambria" pitchFamily="18" charset="0"/>
              </a:rPr>
              <a:t>TAHUN 2016 – 2021 </a:t>
            </a:r>
          </a:p>
          <a:p>
            <a:pPr algn="ctr"/>
            <a:endParaRPr lang="en-US" sz="1600" dirty="0"/>
          </a:p>
        </p:txBody>
      </p:sp>
      <p:sp>
        <p:nvSpPr>
          <p:cNvPr id="8" name="Down Arrow 7"/>
          <p:cNvSpPr/>
          <p:nvPr/>
        </p:nvSpPr>
        <p:spPr>
          <a:xfrm>
            <a:off x="3857620" y="1142984"/>
            <a:ext cx="135732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2357422" y="1500174"/>
            <a:ext cx="4357718" cy="92869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VISI: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Britannic Bold" pitchFamily="34" charset="0"/>
                <a:cs typeface="Calibri" pitchFamily="34" charset="0"/>
              </a:rPr>
              <a:t>MENUJU KAB BLITAR LEBIH SEJAHTERA, MAJU DAN BERDAYA SAING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857620" y="2500306"/>
            <a:ext cx="135732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1785918" y="2857496"/>
            <a:ext cx="5572164" cy="78581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6 MISI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MISI 3:</a:t>
            </a:r>
            <a:r>
              <a:rPr lang="en-US" b="1" dirty="0">
                <a:solidFill>
                  <a:schemeClr val="tx1"/>
                </a:solidFill>
                <a:latin typeface="Britannic Bold" pitchFamily="34" charset="0"/>
                <a:cs typeface="Calibri" pitchFamily="34" charset="0"/>
              </a:rPr>
              <a:t>MENINGKATKAN KUALITAS </a:t>
            </a:r>
            <a:r>
              <a:rPr lang="en-US" b="1" dirty="0" smtClean="0">
                <a:solidFill>
                  <a:schemeClr val="tx1"/>
                </a:solidFill>
                <a:latin typeface="Britannic Bold" pitchFamily="34" charset="0"/>
                <a:cs typeface="Calibri" pitchFamily="34" charset="0"/>
              </a:rPr>
              <a:t>KESEHATAN</a:t>
            </a:r>
            <a:endParaRPr lang="id-ID" b="1" dirty="0">
              <a:solidFill>
                <a:schemeClr val="tx1"/>
              </a:solidFill>
              <a:latin typeface="Britannic Bold" pitchFamily="34" charset="0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857620" y="3714752"/>
            <a:ext cx="135732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1357290" y="4071942"/>
            <a:ext cx="6429420" cy="92869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ritannic Bold" pitchFamily="34" charset="0"/>
                <a:cs typeface="Aharoni"/>
              </a:rPr>
              <a:t>TUJUAN  MISI 3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Britannic Bold" pitchFamily="34" charset="0"/>
                <a:cs typeface="Aharoni"/>
              </a:rPr>
              <a:t>: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Meningkatnya</a:t>
            </a: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layanan</a:t>
            </a: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dan</a:t>
            </a: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kesehatan</a:t>
            </a: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masyarakat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57620" y="5072074"/>
            <a:ext cx="135732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1357290" y="5429264"/>
            <a:ext cx="6429420" cy="6429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Britannic Bold" pitchFamily="34" charset="0"/>
              </a:rPr>
              <a:t>SASARAN:</a:t>
            </a:r>
            <a:endParaRPr lang="en-US" sz="1600" b="1" dirty="0" smtClean="0">
              <a:solidFill>
                <a:schemeClr val="accent3">
                  <a:lumMod val="75000"/>
                </a:schemeClr>
              </a:solidFill>
              <a:latin typeface="Britannic Bold" pitchFamily="34" charset="0"/>
              <a:cs typeface="Aharoni"/>
            </a:endParaRPr>
          </a:p>
          <a:p>
            <a:pPr algn="ctr">
              <a:defRPr/>
            </a:pPr>
            <a:r>
              <a:rPr lang="id-ID" sz="1600" dirty="0" smtClean="0">
                <a:solidFill>
                  <a:schemeClr val="tx1"/>
                </a:solidFill>
              </a:rPr>
              <a:t>Meningkatnya cakupan layanan dan kualitas kesehatan masyarakat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71736" y="6286520"/>
            <a:ext cx="3733799" cy="36862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92D050"/>
                </a:solidFill>
                <a:latin typeface="Cambria" panose="02040503050406030204" pitchFamily="18" charset="0"/>
                <a:cs typeface="Calibri" pitchFamily="34" charset="0"/>
              </a:rPr>
              <a:t>RSUD “NGUDI WALUYO” WLINGI</a:t>
            </a:r>
          </a:p>
        </p:txBody>
      </p:sp>
      <p:sp>
        <p:nvSpPr>
          <p:cNvPr id="19" name="Bent-Up Arrow 18"/>
          <p:cNvSpPr/>
          <p:nvPr/>
        </p:nvSpPr>
        <p:spPr>
          <a:xfrm rot="16200000" flipH="1">
            <a:off x="6607983" y="6107925"/>
            <a:ext cx="500066" cy="571504"/>
          </a:xfrm>
          <a:prstGeom prst="bentUpArrow">
            <a:avLst>
              <a:gd name="adj1" fmla="val 25000"/>
              <a:gd name="adj2" fmla="val 25000"/>
              <a:gd name="adj3" fmla="val 20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500298" y="2714620"/>
            <a:ext cx="4214842" cy="1404947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solidFill>
              <a:srgbClr val="002060"/>
            </a:solidFill>
          </a:ln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TERIMA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40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KASIH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7000892" y="214290"/>
            <a:ext cx="1928826" cy="171451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9050" algn="r">
              <a:defRPr/>
            </a:pPr>
            <a:r>
              <a:rPr lang="id-ID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haroni"/>
              </a:rPr>
              <a:t>LOGICAL FRAMEWORK</a:t>
            </a:r>
          </a:p>
          <a:p>
            <a:pPr indent="19050" algn="r">
              <a:defRPr/>
            </a:pPr>
            <a:r>
              <a:rPr lang="id-ID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haroni"/>
              </a:rPr>
              <a:t>PENCAPAIAN</a:t>
            </a:r>
          </a:p>
          <a:p>
            <a:pPr indent="19050" algn="r">
              <a:defRPr/>
            </a:pPr>
            <a:r>
              <a:rPr lang="id-ID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  <a:cs typeface="Aharoni"/>
              </a:rPr>
              <a:t>SASARAN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  <a:cs typeface="Aharoni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42910" y="571480"/>
            <a:ext cx="7943911" cy="4967317"/>
            <a:chOff x="398606" y="232427"/>
            <a:chExt cx="7923526" cy="5185503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98606" y="232427"/>
              <a:ext cx="5912084" cy="4176249"/>
              <a:chOff x="146171" y="205131"/>
              <a:chExt cx="5912084" cy="4176249"/>
            </a:xfrm>
          </p:grpSpPr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146171" y="862291"/>
                <a:ext cx="5912084" cy="3519089"/>
                <a:chOff x="146171" y="862291"/>
                <a:chExt cx="5912084" cy="3519089"/>
              </a:xfrm>
            </p:grpSpPr>
            <p:sp>
              <p:nvSpPr>
                <p:cNvPr id="15" name="Rectangle 2"/>
                <p:cNvSpPr/>
                <p:nvPr/>
              </p:nvSpPr>
              <p:spPr>
                <a:xfrm>
                  <a:off x="2337412" y="862291"/>
                  <a:ext cx="3714300" cy="196830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200" b="1" dirty="0">
                      <a:solidFill>
                        <a:prstClr val="white"/>
                      </a:solidFill>
                    </a:rPr>
                    <a:t>TUJUAN</a:t>
                  </a:r>
                </a:p>
              </p:txBody>
            </p:sp>
            <p:sp>
              <p:nvSpPr>
                <p:cNvPr id="16" name="Rectangle 4"/>
                <p:cNvSpPr/>
                <p:nvPr/>
              </p:nvSpPr>
              <p:spPr>
                <a:xfrm>
                  <a:off x="2332651" y="1481354"/>
                  <a:ext cx="3719062" cy="201593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200" b="1" dirty="0">
                      <a:solidFill>
                        <a:prstClr val="white"/>
                      </a:solidFill>
                    </a:rPr>
                    <a:t>INDIKATOR TUJUAN </a:t>
                  </a: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2353286" y="2098831"/>
                  <a:ext cx="3704777" cy="196830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200" b="1" dirty="0">
                      <a:solidFill>
                        <a:prstClr val="white"/>
                      </a:solidFill>
                    </a:rPr>
                    <a:t>SASARAN 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46171" y="3784773"/>
                  <a:ext cx="2137640" cy="59660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200" dirty="0" err="1" smtClean="0">
                      <a:solidFill>
                        <a:schemeClr val="tx1"/>
                      </a:solidFill>
                    </a:rPr>
                    <a:t>Meningkatnya</a:t>
                  </a:r>
                  <a:r>
                    <a:rPr lang="en-US" sz="1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200" dirty="0" err="1" smtClean="0">
                      <a:solidFill>
                        <a:schemeClr val="tx1"/>
                      </a:solidFill>
                    </a:rPr>
                    <a:t>kualitas</a:t>
                  </a:r>
                  <a:r>
                    <a:rPr lang="en-US" sz="1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200" dirty="0" err="1" smtClean="0">
                      <a:solidFill>
                        <a:schemeClr val="tx1"/>
                      </a:solidFill>
                    </a:rPr>
                    <a:t>pelayanan</a:t>
                  </a:r>
                  <a:r>
                    <a:rPr lang="en-US" sz="1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200" dirty="0" err="1" smtClean="0">
                      <a:solidFill>
                        <a:schemeClr val="tx1"/>
                      </a:solidFill>
                    </a:rPr>
                    <a:t>ibu</a:t>
                  </a:r>
                  <a:r>
                    <a:rPr lang="en-US" sz="12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200" dirty="0" err="1" smtClean="0">
                      <a:solidFill>
                        <a:schemeClr val="tx1"/>
                      </a:solidFill>
                    </a:rPr>
                    <a:t>melahirkan</a:t>
                  </a:r>
                  <a:endParaRPr lang="id-ID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37412" y="1122615"/>
                  <a:ext cx="3714300" cy="30794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Mewujudkan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SDM yang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berdaya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err="1" smtClean="0">
                      <a:solidFill>
                        <a:schemeClr val="tx1"/>
                      </a:solidFill>
                    </a:rPr>
                    <a:t>saing</a:t>
                  </a:r>
                  <a:endParaRPr lang="id-ID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332651" y="1744853"/>
                  <a:ext cx="3711126" cy="307944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d-ID" sz="1400" b="1" dirty="0" smtClean="0">
                      <a:solidFill>
                        <a:schemeClr val="tx1"/>
                      </a:solidFill>
                    </a:rPr>
                    <a:t>Indeks Pembangunan Manusia</a:t>
                  </a:r>
                  <a:endParaRPr lang="id-ID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346936" y="2354392"/>
                  <a:ext cx="3682554" cy="317468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d-ID" sz="1200" dirty="0" smtClean="0">
                      <a:solidFill>
                        <a:schemeClr val="tx1"/>
                      </a:solidFill>
                    </a:rPr>
                    <a:t>Meningkatnya cakupan layanan dan kualitas kesehatan masyarakat</a:t>
                  </a:r>
                  <a:endParaRPr lang="id-ID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2355066" y="3486469"/>
                  <a:ext cx="3703189" cy="217465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 smtClean="0">
                      <a:solidFill>
                        <a:prstClr val="white"/>
                      </a:solidFill>
                    </a:rPr>
                    <a:t>SASARAN STRATEGIS</a:t>
                  </a:r>
                  <a:endParaRPr lang="id-ID" sz="12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" name="Flowchart: Alternate Process 12"/>
              <p:cNvSpPr/>
              <p:nvPr/>
            </p:nvSpPr>
            <p:spPr>
              <a:xfrm>
                <a:off x="2316778" y="205131"/>
                <a:ext cx="3714300" cy="238101"/>
              </a:xfrm>
              <a:prstGeom prst="flowChartAlternateProcess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400" b="1" dirty="0">
                    <a:solidFill>
                      <a:prstClr val="white"/>
                    </a:solidFill>
                  </a:rPr>
                  <a:t>MISI III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331063" y="506726"/>
                <a:ext cx="3712714" cy="30794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200" dirty="0">
                    <a:solidFill>
                      <a:schemeClr val="tx1"/>
                    </a:solidFill>
                  </a:rPr>
                  <a:t>Meningkatkan Kualitas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kesehatan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039898" y="4483251"/>
              <a:ext cx="7282234" cy="934679"/>
              <a:chOff x="762167" y="4407051"/>
              <a:chExt cx="7282234" cy="934679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762167" y="4407051"/>
                <a:ext cx="5270793" cy="914195"/>
                <a:chOff x="762167" y="4407051"/>
                <a:chExt cx="5270793" cy="914195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2329770" y="4407051"/>
                  <a:ext cx="3703190" cy="217465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200" dirty="0">
                      <a:solidFill>
                        <a:prstClr val="white"/>
                      </a:solidFill>
                    </a:rPr>
                    <a:t>PROGRAM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762167" y="4705355"/>
                  <a:ext cx="1410819" cy="61589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d-ID" sz="1100" dirty="0" smtClean="0">
                      <a:solidFill>
                        <a:schemeClr val="tx1"/>
                      </a:solidFill>
                    </a:rPr>
                    <a:t>Program Pengembangan Lingkungan Sehat</a:t>
                  </a:r>
                  <a:endParaRPr lang="id-ID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angle 8"/>
              <p:cNvSpPr/>
              <p:nvPr/>
            </p:nvSpPr>
            <p:spPr bwMode="auto">
              <a:xfrm>
                <a:off x="6747560" y="4705355"/>
                <a:ext cx="1296841" cy="6363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100" dirty="0">
                    <a:solidFill>
                      <a:schemeClr val="tx1"/>
                    </a:solidFill>
                  </a:rPr>
                  <a:t>Pembinaan Lingkungan Sosial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 bwMode="auto">
          <a:xfrm>
            <a:off x="2857488" y="4000504"/>
            <a:ext cx="207170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Meningkatnya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kualitas</a:t>
            </a:r>
            <a:r>
              <a:rPr lang="en-US" sz="1200" dirty="0" smtClean="0">
                <a:solidFill>
                  <a:schemeClr val="tx1"/>
                </a:solidFill>
              </a:rPr>
              <a:t> SDM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00628" y="4000504"/>
            <a:ext cx="1928826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solidFill>
                  <a:schemeClr val="tx1"/>
                </a:solidFill>
              </a:rPr>
              <a:t>Meningkatnya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sarana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dan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prasarana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pelayanan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kesehatan</a:t>
            </a:r>
            <a:r>
              <a:rPr lang="en-US" sz="1000" dirty="0" smtClean="0">
                <a:solidFill>
                  <a:schemeClr val="tx1"/>
                </a:solidFill>
              </a:rPr>
              <a:t> yang </a:t>
            </a:r>
            <a:r>
              <a:rPr lang="en-US" sz="1000" dirty="0" err="1" smtClean="0">
                <a:solidFill>
                  <a:schemeClr val="tx1"/>
                </a:solidFill>
              </a:rPr>
              <a:t>bermutu</a:t>
            </a:r>
            <a:endParaRPr lang="id-ID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86050" y="4929198"/>
            <a:ext cx="1428752" cy="5899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000" dirty="0" smtClean="0">
                <a:solidFill>
                  <a:schemeClr val="tx1"/>
                </a:solidFill>
              </a:rPr>
              <a:t>Program pelayanan kesehatan penduduk miskin</a:t>
            </a:r>
            <a:endParaRPr lang="id-ID" sz="1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286248" y="4929198"/>
            <a:ext cx="1428752" cy="5899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000" dirty="0" smtClean="0">
                <a:solidFill>
                  <a:schemeClr val="tx1"/>
                </a:solidFill>
              </a:rPr>
              <a:t>Program Pengadaan, Peningkatan Sarana dan Prasarana Rumah sakit</a:t>
            </a:r>
            <a:endParaRPr lang="id-ID" sz="1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786446" y="4929198"/>
            <a:ext cx="1428760" cy="609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000" dirty="0" smtClean="0">
                <a:solidFill>
                  <a:schemeClr val="tx1"/>
                </a:solidFill>
              </a:rPr>
              <a:t>Program peningkatan keselamatan ibu melahirkan dan anak</a:t>
            </a:r>
            <a:endParaRPr lang="id-ID" sz="1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000892" y="4000504"/>
            <a:ext cx="185264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solidFill>
                  <a:schemeClr val="tx1"/>
                </a:solidFill>
              </a:rPr>
              <a:t>Meningkatnya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pasien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keluarga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miskin</a:t>
            </a:r>
            <a:r>
              <a:rPr lang="en-US" sz="1000" dirty="0" smtClean="0">
                <a:solidFill>
                  <a:schemeClr val="tx1"/>
                </a:solidFill>
              </a:rPr>
              <a:t> yang </a:t>
            </a:r>
            <a:r>
              <a:rPr lang="en-US" sz="1000" dirty="0" err="1" smtClean="0">
                <a:solidFill>
                  <a:schemeClr val="tx1"/>
                </a:solidFill>
              </a:rPr>
              <a:t>tertangani</a:t>
            </a:r>
            <a:endParaRPr lang="id-ID" sz="10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857488" y="3000372"/>
            <a:ext cx="3714309" cy="1885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</a:rPr>
              <a:t>INDIKATOR</a:t>
            </a:r>
            <a:r>
              <a:rPr lang="id-ID" sz="1200" b="1" dirty="0" smtClean="0">
                <a:solidFill>
                  <a:prstClr val="white"/>
                </a:solidFill>
              </a:rPr>
              <a:t> </a:t>
            </a:r>
            <a:endParaRPr lang="id-ID" sz="1200" b="1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857488" y="3286124"/>
            <a:ext cx="3692028" cy="304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</a:rPr>
              <a:t>Indeks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Kesehatan</a:t>
            </a:r>
            <a:endParaRPr lang="id-ID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IKU RSUD “NGUDI WALUYO” WLINGI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1785926"/>
          <a:ext cx="8358245" cy="278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6414492"/>
                <a:gridCol w="1372249"/>
              </a:tblGrid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id-ID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effectLst/>
                          <a:latin typeface="Calibri" pitchFamily="34" charset="0"/>
                        </a:rPr>
                        <a:t>SASARAN</a:t>
                      </a:r>
                      <a:endParaRPr lang="id-ID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TARGET</a:t>
                      </a:r>
                      <a:endParaRPr lang="id-ID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 anchor="ctr"/>
                </a:tc>
              </a:tr>
              <a:tr h="446998">
                <a:tc>
                  <a:txBody>
                    <a:bodyPr/>
                    <a:lstStyle/>
                    <a:p>
                      <a:pPr marL="176213" lvl="0" indent="-176213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effectLst/>
                          <a:latin typeface="Calibri" pitchFamily="34" charset="0"/>
                        </a:rPr>
                        <a:t>1</a:t>
                      </a:r>
                      <a:endParaRPr lang="id-ID" sz="2000" b="1" dirty="0">
                        <a:effectLst/>
                        <a:latin typeface="Calibri" pitchFamily="34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176213" lvl="0" indent="-176213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i-FI" sz="2000" b="1" dirty="0" smtClean="0">
                          <a:effectLst/>
                          <a:latin typeface="Calibri" pitchFamily="34" charset="0"/>
                        </a:rPr>
                        <a:t>Kamatian ibu</a:t>
                      </a:r>
                      <a:r>
                        <a:rPr lang="fi-FI" sz="2000" b="1" baseline="0" dirty="0" smtClean="0">
                          <a:effectLst/>
                          <a:latin typeface="Calibri" pitchFamily="34" charset="0"/>
                        </a:rPr>
                        <a:t> karena melahirkan</a:t>
                      </a:r>
                      <a:endParaRPr lang="id-ID" sz="2000" b="1" dirty="0">
                        <a:effectLst/>
                        <a:latin typeface="Calibri" pitchFamily="34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≤ 2 ‰</a:t>
                      </a:r>
                    </a:p>
                  </a:txBody>
                  <a:tcPr marL="9525" marR="9525" marT="12700" marB="0" anchor="ctr"/>
                </a:tc>
              </a:tr>
              <a:tr h="446998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800" dirty="0" smtClean="0"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117475" lvl="0" indent="-1174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</a:rPr>
                        <a:t>Karyawan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</a:rPr>
                        <a:t>mendapat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</a:rPr>
                        <a:t>pelatihan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</a:rPr>
                        <a:t> minimal</a:t>
                      </a:r>
                      <a:r>
                        <a:rPr lang="en-US" sz="2000" b="1" kern="800" baseline="0" dirty="0" smtClean="0">
                          <a:effectLst/>
                          <a:latin typeface="Calibri" pitchFamily="34" charset="0"/>
                        </a:rPr>
                        <a:t> 20 jam per </a:t>
                      </a:r>
                      <a:r>
                        <a:rPr lang="en-US" sz="2000" b="1" kern="800" baseline="0" dirty="0" err="1" smtClean="0">
                          <a:effectLst/>
                          <a:latin typeface="Calibri" pitchFamily="34" charset="0"/>
                        </a:rPr>
                        <a:t>tahun</a:t>
                      </a:r>
                      <a:endParaRPr lang="en-US" sz="2000" b="1" kern="800" dirty="0" smtClean="0">
                        <a:effectLst/>
                        <a:latin typeface="Calibri" pitchFamily="34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≥ 55%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12700" marB="0" anchor="ctr"/>
                </a:tc>
              </a:tr>
              <a:tr h="446998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d-ID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</a:rPr>
                        <a:t>Kepuasan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</a:rPr>
                        <a:t>Pasien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</a:rPr>
                        <a:t>Rawat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</a:rPr>
                        <a:t>Jalan</a:t>
                      </a:r>
                      <a:endParaRPr lang="en-US" sz="2000" b="1" kern="800" dirty="0" smtClean="0">
                        <a:effectLst/>
                        <a:latin typeface="Calibri" pitchFamily="34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≥ 90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9525" marR="9525" marT="12700" marB="0" anchor="ctr"/>
                </a:tc>
              </a:tr>
              <a:tr h="446998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id-ID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kern="8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b.</a:t>
                      </a:r>
                      <a:r>
                        <a:rPr lang="en-US" sz="2000" b="1" kern="800" baseline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Kepuasan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Pasien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Rawat</a:t>
                      </a:r>
                      <a:r>
                        <a:rPr lang="en-US" sz="2000" b="1" kern="8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8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Inap</a:t>
                      </a:r>
                      <a:endParaRPr lang="id-ID" sz="2000" b="1" dirty="0" smtClean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≥ 90 %</a:t>
                      </a:r>
                    </a:p>
                  </a:txBody>
                  <a:tcPr marL="9525" marR="9525" marT="12700" marB="0" anchor="ctr"/>
                </a:tc>
              </a:tr>
              <a:tr h="446998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d-ID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117475" lvl="0" indent="-117475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i-FI" sz="2000" b="1" kern="800" dirty="0" smtClean="0">
                          <a:effectLst/>
                          <a:latin typeface="Calibri" pitchFamily="34" charset="0"/>
                        </a:rPr>
                        <a:t>Semua pasien keluarga miskin yang dilayani</a:t>
                      </a:r>
                      <a:endParaRPr lang="id-ID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1270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00298" y="1142984"/>
            <a:ext cx="4143404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Mengacu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d-ID" dirty="0" smtClean="0">
                <a:solidFill>
                  <a:srgbClr val="000000"/>
                </a:solidFill>
                <a:latin typeface="Calibri" pitchFamily="34" charset="0"/>
              </a:rPr>
              <a:t>Renstra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RSUD</a:t>
            </a:r>
            <a:r>
              <a:rPr lang="id-ID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2017-2021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dirty="0" smtClean="0">
                <a:solidFill>
                  <a:schemeClr val="tx1"/>
                </a:solidFill>
                <a:latin typeface="Britannic Bold" pitchFamily="34" charset="0"/>
              </a:rPr>
              <a:t>CASCADING </a:t>
            </a:r>
            <a:r>
              <a:rPr lang="en-US" sz="2000" dirty="0" smtClean="0">
                <a:solidFill>
                  <a:schemeClr val="tx1"/>
                </a:solidFill>
                <a:latin typeface="Britannic Bold" pitchFamily="34" charset="0"/>
              </a:rPr>
              <a:t>RSUD “NGUDI WALUYO” WLINGI 2016</a:t>
            </a:r>
            <a:endParaRPr lang="en-US" sz="20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1142984"/>
            <a:ext cx="4143404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Mengacu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d-ID" dirty="0" smtClean="0">
                <a:solidFill>
                  <a:srgbClr val="000000"/>
                </a:solidFill>
                <a:latin typeface="Calibri" pitchFamily="34" charset="0"/>
              </a:rPr>
              <a:t>Renstra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RSUD</a:t>
            </a:r>
            <a:r>
              <a:rPr lang="id-ID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2017-2021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678" y="1571612"/>
            <a:ext cx="5286412" cy="6429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86116" y="1928802"/>
            <a:ext cx="5143536" cy="21431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I</a:t>
            </a:r>
            <a:r>
              <a:rPr lang="id-ID" sz="12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ndikator : Indeks Kesehatan</a:t>
            </a:r>
            <a:endParaRPr lang="en-US" sz="1200" dirty="0">
              <a:solidFill>
                <a:schemeClr val="accent1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286116" y="1643050"/>
            <a:ext cx="5143536" cy="21431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Sasaran :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Meningkatnya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cakupan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layanan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dan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kualitas</a:t>
            </a:r>
            <a:endParaRPr lang="en-US" sz="1200" b="1" dirty="0">
              <a:solidFill>
                <a:schemeClr val="accent1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42844" y="1714488"/>
            <a:ext cx="2286016" cy="35719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Bupati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42844" y="3143248"/>
            <a:ext cx="2286016" cy="35719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Direktur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Eselon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2)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42844" y="4786322"/>
            <a:ext cx="2286016" cy="35719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Kabid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Eselon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3)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42844" y="5929330"/>
            <a:ext cx="2286016" cy="35719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Kasi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Eselon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678" y="2285992"/>
            <a:ext cx="5286412" cy="21431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6116" y="2643182"/>
            <a:ext cx="5143536" cy="17145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d-ID" sz="1200" b="1" dirty="0" smtClean="0">
                <a:solidFill>
                  <a:schemeClr val="tx1"/>
                </a:solidFill>
                <a:latin typeface="Arial Narrow" pitchFamily="34" charset="0"/>
              </a:rPr>
              <a:t>Indikator 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 Narrow" pitchFamily="34" charset="0"/>
              </a:rPr>
              <a:t>kinerja</a:t>
            </a:r>
            <a:r>
              <a:rPr lang="id-ID" sz="1200" b="1" dirty="0" smtClean="0">
                <a:solidFill>
                  <a:schemeClr val="tx1"/>
                </a:solidFill>
                <a:latin typeface="Arial Narrow" pitchFamily="34" charset="0"/>
              </a:rPr>
              <a:t> :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1200" b="1" dirty="0" smtClean="0">
                <a:solidFill>
                  <a:schemeClr val="tx1"/>
                </a:solidFill>
                <a:latin typeface="Arial Narrow" pitchFamily="34" charset="0"/>
              </a:rPr>
              <a:t>Kematian pasien di IGD ( ≤ 24 jam)</a:t>
            </a:r>
            <a:endParaRPr lang="id-ID" sz="12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200" b="1" kern="800" dirty="0" smtClean="0">
                <a:solidFill>
                  <a:schemeClr val="tx1"/>
                </a:solidFill>
                <a:latin typeface="Arial Narrow" pitchFamily="34" charset="0"/>
              </a:rPr>
              <a:t>Meningkatnya jumlah institusi yang terakreditasi minimal B yang bekerja sama dengan RS</a:t>
            </a:r>
            <a:endParaRPr lang="en-US" sz="1200" b="1" kern="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200" b="1" kern="800" dirty="0" smtClean="0">
                <a:solidFill>
                  <a:schemeClr val="tx1"/>
                </a:solidFill>
                <a:latin typeface="Arial Narrow" pitchFamily="34" charset="0"/>
              </a:rPr>
              <a:t>Karyawan mendapat pelatihan minimal 20 jam/ tahun</a:t>
            </a:r>
            <a:endParaRPr lang="en-US" sz="1200" b="1" kern="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200" b="1" kern="800" dirty="0" smtClean="0">
                <a:solidFill>
                  <a:schemeClr val="tx1"/>
                </a:solidFill>
                <a:latin typeface="Arial Narrow" pitchFamily="34" charset="0"/>
              </a:rPr>
              <a:t>Alat kesehatan yang dikalibrasi tepat waktu</a:t>
            </a:r>
            <a:endParaRPr lang="en-US" sz="1200" b="1" kern="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b="1" kern="800" dirty="0" err="1" smtClean="0">
                <a:solidFill>
                  <a:schemeClr val="tx1"/>
                </a:solidFill>
                <a:latin typeface="Arial Narrow" pitchFamily="34" charset="0"/>
              </a:rPr>
              <a:t>Kepuasan</a:t>
            </a:r>
            <a:r>
              <a:rPr lang="en-US" sz="1200" b="1" kern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kern="800" dirty="0" err="1" smtClean="0">
                <a:solidFill>
                  <a:schemeClr val="tx1"/>
                </a:solidFill>
                <a:latin typeface="Arial Narrow" pitchFamily="34" charset="0"/>
              </a:rPr>
              <a:t>Pasien</a:t>
            </a:r>
            <a:r>
              <a:rPr lang="en-US" sz="1200" b="1" kern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kern="800" dirty="0" err="1" smtClean="0">
                <a:solidFill>
                  <a:schemeClr val="tx1"/>
                </a:solidFill>
                <a:latin typeface="Arial Narrow" pitchFamily="34" charset="0"/>
              </a:rPr>
              <a:t>Rawat</a:t>
            </a:r>
            <a:r>
              <a:rPr lang="en-US" sz="1200" b="1" kern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kern="800" dirty="0" err="1" smtClean="0">
                <a:solidFill>
                  <a:schemeClr val="tx1"/>
                </a:solidFill>
                <a:latin typeface="Arial Narrow" pitchFamily="34" charset="0"/>
              </a:rPr>
              <a:t>Jalan</a:t>
            </a:r>
            <a:r>
              <a:rPr lang="en-US" sz="1200" b="1" kern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kern="800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1200" b="1" kern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kern="800" dirty="0" err="1" smtClean="0">
                <a:solidFill>
                  <a:schemeClr val="tx1"/>
                </a:solidFill>
                <a:latin typeface="Arial Narrow" pitchFamily="34" charset="0"/>
              </a:rPr>
              <a:t>rawat</a:t>
            </a:r>
            <a:r>
              <a:rPr lang="en-US" sz="1200" b="1" kern="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200" b="1" kern="800" dirty="0" err="1" smtClean="0">
                <a:solidFill>
                  <a:schemeClr val="tx1"/>
                </a:solidFill>
                <a:latin typeface="Arial Narrow" pitchFamily="34" charset="0"/>
              </a:rPr>
              <a:t>inap</a:t>
            </a:r>
            <a:endParaRPr lang="en-US" sz="1200" b="1" kern="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 b="1" kern="800" dirty="0" smtClean="0">
                <a:solidFill>
                  <a:schemeClr val="tx1"/>
                </a:solidFill>
                <a:latin typeface="Arial Narrow" pitchFamily="34" charset="0"/>
              </a:rPr>
              <a:t>Cost Recovery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200" b="1" kern="800" dirty="0" smtClean="0">
                <a:solidFill>
                  <a:schemeClr val="tx1"/>
                </a:solidFill>
                <a:latin typeface="Arial Narrow" pitchFamily="34" charset="0"/>
              </a:rPr>
              <a:t>Semua pasien keluarga miskin yang dilayani</a:t>
            </a:r>
            <a:endParaRPr lang="en-US" sz="1200" b="1" dirty="0">
              <a:solidFill>
                <a:schemeClr val="tx1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286116" y="2357430"/>
            <a:ext cx="5143536" cy="21431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S</a:t>
            </a:r>
            <a:r>
              <a:rPr lang="id-ID" sz="1100" b="1" dirty="0" smtClean="0">
                <a:solidFill>
                  <a:prstClr val="black"/>
                </a:solidFill>
                <a:latin typeface="Arial Narrow" pitchFamily="34" charset="0"/>
                <a:cs typeface="Aharoni" pitchFamily="2" charset="-79"/>
              </a:rPr>
              <a:t>asaran : </a:t>
            </a:r>
            <a:r>
              <a:rPr lang="id-ID" sz="1100" dirty="0" smtClean="0">
                <a:solidFill>
                  <a:schemeClr val="tx1"/>
                </a:solidFill>
              </a:rPr>
              <a:t>Meningkatnya cakupan layanan dan kualitas kesehatan masyarakat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4678" y="4500570"/>
            <a:ext cx="5286412" cy="10001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86116" y="4857760"/>
            <a:ext cx="51435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d-ID" sz="1200" b="1" dirty="0" smtClean="0">
                <a:solidFill>
                  <a:prstClr val="black"/>
                </a:solidFill>
                <a:latin typeface="Arial Narrow" pitchFamily="34" charset="0"/>
              </a:rPr>
              <a:t>Indikator kinerja : </a:t>
            </a: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  <a:defRPr/>
            </a:pPr>
            <a:r>
              <a:rPr lang="fi-FI" sz="1200" b="1" dirty="0" smtClean="0">
                <a:solidFill>
                  <a:prstClr val="black"/>
                </a:solidFill>
                <a:latin typeface="Arial Narrow" pitchFamily="34" charset="0"/>
              </a:rPr>
              <a:t>Persentase sarana   yang dipenuhi</a:t>
            </a:r>
          </a:p>
          <a:p>
            <a:pPr marL="342900" indent="-342900">
              <a:buAutoNum type="arabicPeriod"/>
              <a:defRPr/>
            </a:pPr>
            <a:r>
              <a:rPr lang="it-IT" sz="1200" b="1" dirty="0" smtClean="0">
                <a:solidFill>
                  <a:prstClr val="black"/>
                </a:solidFill>
                <a:latin typeface="Arial Narrow" pitchFamily="34" charset="0"/>
              </a:rPr>
              <a:t>Persentase  prasarana RS yang dibangun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3286116" y="4572008"/>
            <a:ext cx="5143536" cy="21431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d-ID" sz="1200" b="1" dirty="0" smtClean="0">
                <a:solidFill>
                  <a:prstClr val="black"/>
                </a:solidFill>
                <a:latin typeface="Arial Narrow" pitchFamily="34" charset="0"/>
              </a:rPr>
              <a:t>Program :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Pengadaan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,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Peningkatan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Sarana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Prasarana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RS</a:t>
            </a: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14678" y="5572140"/>
            <a:ext cx="5286412" cy="11430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86116" y="5929330"/>
            <a:ext cx="514353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d-ID" sz="1200" b="1" dirty="0" smtClean="0">
                <a:solidFill>
                  <a:prstClr val="black"/>
                </a:solidFill>
                <a:latin typeface="Arial Narrow" pitchFamily="34" charset="0"/>
              </a:rPr>
              <a:t>Indikator kinerja : </a:t>
            </a:r>
            <a:endParaRPr lang="en-US" sz="1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  <a:defRPr/>
            </a:pPr>
            <a:r>
              <a:rPr lang="id-ID" sz="1200" b="1" dirty="0" smtClean="0">
                <a:solidFill>
                  <a:prstClr val="black"/>
                </a:solidFill>
                <a:latin typeface="Arial Narrow" pitchFamily="34" charset="0"/>
              </a:rPr>
              <a:t>Persentase alat kesehatan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di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masing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-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masing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unit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pelayanan</a:t>
            </a:r>
            <a:endParaRPr lang="id-ID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286116" y="5643578"/>
            <a:ext cx="5143536" cy="21431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d-ID" sz="1200" b="1" dirty="0" smtClean="0">
                <a:solidFill>
                  <a:prstClr val="black"/>
                </a:solidFill>
                <a:latin typeface="Arial Narrow" pitchFamily="34" charset="0"/>
              </a:rPr>
              <a:t>Kegiatan :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Pengadaan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alat</a:t>
            </a:r>
            <a:r>
              <a:rPr lang="en-US" sz="12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Arial Narrow" pitchFamily="34" charset="0"/>
              </a:rPr>
              <a:t>kesehatan</a:t>
            </a:r>
            <a:endParaRPr lang="en-US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2643174" y="1714488"/>
            <a:ext cx="500066" cy="357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6200000">
            <a:off x="2571736" y="3143248"/>
            <a:ext cx="500066" cy="357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6200000">
            <a:off x="2571735" y="4786323"/>
            <a:ext cx="500066" cy="357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6200000">
            <a:off x="2571735" y="5929331"/>
            <a:ext cx="500066" cy="357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PERJANJIAN KINERJA RSUD “NGUDI WALUYO” WLINGI TAHUN 2016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1142984"/>
            <a:ext cx="4143404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Mengacu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pada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d-ID" dirty="0" smtClean="0">
                <a:solidFill>
                  <a:srgbClr val="000000"/>
                </a:solidFill>
                <a:latin typeface="Calibri" pitchFamily="34" charset="0"/>
              </a:rPr>
              <a:t>Renstra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RSUD</a:t>
            </a:r>
            <a:r>
              <a:rPr lang="id-ID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2017-2021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1785926"/>
          <a:ext cx="8358245" cy="337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3523968"/>
                <a:gridCol w="3334080"/>
                <a:gridCol w="1071569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NO</a:t>
                      </a:r>
                      <a:endParaRPr lang="id-ID" sz="1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dirty="0" smtClean="0">
                          <a:effectLst/>
                          <a:latin typeface="Calibri" pitchFamily="34" charset="0"/>
                        </a:rPr>
                        <a:t>SASARAN</a:t>
                      </a:r>
                      <a:endParaRPr lang="id-ID" sz="1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INDIKATOR </a:t>
                      </a:r>
                      <a:r>
                        <a:rPr lang="en-US" sz="1200" b="1" dirty="0" smtClean="0">
                          <a:effectLst/>
                          <a:latin typeface="Calibri" pitchFamily="34" charset="0"/>
                        </a:rPr>
                        <a:t>SASARAN</a:t>
                      </a:r>
                      <a:endParaRPr lang="id-ID" sz="1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200" b="1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TARGET</a:t>
                      </a:r>
                      <a:endParaRPr lang="id-ID" sz="1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 anchor="ctr"/>
                </a:tc>
              </a:tr>
              <a:tr h="343540">
                <a:tc>
                  <a:txBody>
                    <a:bodyPr/>
                    <a:lstStyle/>
                    <a:p>
                      <a:pPr marL="176213" lvl="0" indent="-176213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Calibri" pitchFamily="34" charset="0"/>
                        </a:rPr>
                        <a:t>1</a:t>
                      </a:r>
                      <a:endParaRPr lang="id-ID" sz="1200" b="0" dirty="0">
                        <a:effectLst/>
                        <a:latin typeface="Calibri" pitchFamily="34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Meningkatnya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pelayanan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cepat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tepat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akurat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Kematian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pasien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IGD (≤24 jam)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≤ 2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perseribu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  <a:tr h="285752">
                <a:tc rowSpan="2"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kern="800" dirty="0" smtClean="0"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34210" marR="34210" marT="0" marB="0"/>
                </a:tc>
                <a:tc row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Meningkatnya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kualitas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pelayanan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spesialistik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yang</a:t>
                      </a:r>
                      <a:r>
                        <a:rPr lang="en-US" sz="1200" kern="8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diterima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masyarakat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Kepuasan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pasien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rawat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jalan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90%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  <a:tr h="285752">
                <a:tc vMerge="1"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id-ID" sz="1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Kepuasan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pasien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rawat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inap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90%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d-ID" sz="1200" b="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Meningkatnya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peran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RS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menyediakan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layanan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pendidikan</a:t>
                      </a:r>
                      <a:r>
                        <a:rPr lang="en-US" sz="1200" kern="8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200" kern="8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berkualitas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Meningkatnya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jumlah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institusi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terakreditasi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minimal B yang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bekerja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RS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100%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d-ID" sz="1200" b="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Meningkatnya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kompetensi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sumberdaya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manusia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karyawan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seluruh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RS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dalam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rangka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meningkatkan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pelayanan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Karyawan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mendapat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pelatihan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minimal 20 jam per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tahun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60%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d-ID" sz="1200" b="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Terpenuhinya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sarana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prasarana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sesuia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standart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yang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berlaku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Alat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kesehatan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dikalibtrasi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tepat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waktu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100%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id-ID" sz="1200" b="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Terbangunnya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komunikasi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dan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komitmen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bersama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pelanggan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dalam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upaya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peningkatan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pelayanan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Semua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pasien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keluarga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miskin</a:t>
                      </a:r>
                      <a:r>
                        <a:rPr lang="en-US" sz="1200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yang </a:t>
                      </a:r>
                      <a:r>
                        <a:rPr lang="en-US" sz="1200" baseline="0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dilayani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100%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17475" lvl="0" indent="-117475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d-ID" sz="1200" b="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210" marR="342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Meningkatnya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kinerja</a:t>
                      </a: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karyawan</a:t>
                      </a: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Cost Recovery</a:t>
                      </a:r>
                      <a:endParaRPr lang="id-ID" sz="12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≥ 60%</a:t>
                      </a:r>
                      <a:endParaRPr lang="id-ID" sz="1200" dirty="0" smtClean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d-ID" sz="1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4792" marR="347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PERJANJIAN KINERJA RSUD “NGUDI WALUYO” WLINGI TAHUN 2016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42844" y="1500174"/>
            <a:ext cx="8786874" cy="507209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File Ristanti\SAKIP\perjanjian kinerja\direkt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71810"/>
            <a:ext cx="1643074" cy="1643073"/>
          </a:xfrm>
          <a:prstGeom prst="rect">
            <a:avLst/>
          </a:prstGeom>
          <a:noFill/>
        </p:spPr>
      </p:pic>
      <p:pic>
        <p:nvPicPr>
          <p:cNvPr id="17" name="Picture 3" descr="D:\File Ristanti\SAKIP\perjanjian kinerja\wadir pelaya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1643074" cy="1643074"/>
          </a:xfrm>
          <a:prstGeom prst="rect">
            <a:avLst/>
          </a:prstGeom>
          <a:noFill/>
        </p:spPr>
      </p:pic>
      <p:pic>
        <p:nvPicPr>
          <p:cNvPr id="18" name="Picture 4" descr="D:\File Ristanti\SAKIP\perjanjian kinerja\kabid penunj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71810"/>
            <a:ext cx="1643074" cy="1643074"/>
          </a:xfrm>
          <a:prstGeom prst="rect">
            <a:avLst/>
          </a:prstGeom>
          <a:noFill/>
        </p:spPr>
      </p:pic>
      <p:pic>
        <p:nvPicPr>
          <p:cNvPr id="19" name="Picture 5" descr="D:\File Ristanti\SAKIP\perjanjian kinerja\kasi mut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00240"/>
            <a:ext cx="1643074" cy="1643074"/>
          </a:xfrm>
          <a:prstGeom prst="rect">
            <a:avLst/>
          </a:prstGeom>
          <a:noFill/>
        </p:spPr>
      </p:pic>
      <p:pic>
        <p:nvPicPr>
          <p:cNvPr id="20" name="Picture 6" descr="D:\File Ristanti\SAKIP\perjanjian kinerja\kasi sdm ob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929066"/>
            <a:ext cx="1655771" cy="1655771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2428860" y="3927478"/>
            <a:ext cx="14287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4810" y="3929066"/>
            <a:ext cx="14287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1"/>
          </p:cNvCxnSpPr>
          <p:nvPr/>
        </p:nvCxnSpPr>
        <p:spPr>
          <a:xfrm rot="5400000" flipH="1" flipV="1">
            <a:off x="5554273" y="3268265"/>
            <a:ext cx="1107289" cy="21431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20" idx="1"/>
          </p:cNvCxnSpPr>
          <p:nvPr/>
        </p:nvCxnSpPr>
        <p:spPr>
          <a:xfrm>
            <a:off x="6000760" y="3893347"/>
            <a:ext cx="214314" cy="8636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BR8\Downloads\AAEAAQAAAAAAAALwAAAAJGVlZDM2MzEzLTRhMTYtNDY0Ni1hZDFiLWU2MzJlYTllNmYz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34"/>
            <a:ext cx="9144000" cy="5048285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00298" y="2381243"/>
            <a:ext cx="4214842" cy="2036832"/>
          </a:xfrm>
          <a:solidFill>
            <a:srgbClr val="00B0F0">
              <a:alpha val="31000"/>
            </a:srgb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PENCAPAIAN</a:t>
            </a:r>
          </a:p>
          <a:p>
            <a:pPr algn="ctr">
              <a:buNone/>
            </a:pPr>
            <a:r>
              <a:rPr lang="id-ID" sz="40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KINERJA</a:t>
            </a:r>
            <a:endParaRPr lang="id-ID" sz="4000" dirty="0">
              <a:solidFill>
                <a:srgbClr val="FFFF0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142976" y="500042"/>
            <a:ext cx="6786610" cy="64294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itannic Bold" pitchFamily="34" charset="0"/>
              </a:rPr>
              <a:t>SASARAN STRATEGIS / IKU 1</a:t>
            </a:r>
            <a:endParaRPr lang="en-US" sz="24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357298"/>
          <a:ext cx="7620000" cy="1111355"/>
        </p:xfrm>
        <a:graphic>
          <a:graphicData uri="http://schemas.openxmlformats.org/drawingml/2006/table">
            <a:tbl>
              <a:tblPr/>
              <a:tblGrid>
                <a:gridCol w="533400"/>
                <a:gridCol w="1905000"/>
                <a:gridCol w="1524000"/>
                <a:gridCol w="1447800"/>
                <a:gridCol w="1225426"/>
                <a:gridCol w="984374"/>
              </a:tblGrid>
              <a:tr h="368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Indikator Sasaran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Target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Realisasi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% Capaian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</a:tr>
              <a:tr h="44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b="1" dirty="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dirty="0" smtClean="0">
                          <a:latin typeface="Calibri"/>
                          <a:ea typeface="Calibri"/>
                          <a:cs typeface="Times New Roman"/>
                        </a:rPr>
                        <a:t>Meningkatnya pelayanan yang cepat, tepat dan akurat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  </a:t>
                      </a: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i-FI" sz="1400" dirty="0" smtClean="0">
                          <a:latin typeface="Calibri"/>
                          <a:ea typeface="Calibri"/>
                          <a:cs typeface="Times New Roman"/>
                        </a:rPr>
                        <a:t>Kematian pasien di IGD       ( ≤ 24 jam)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id-ID" sz="1400" dirty="0" smtClean="0">
                          <a:latin typeface="Calibri"/>
                          <a:ea typeface="Calibri"/>
                          <a:cs typeface="Times New Roman"/>
                        </a:rPr>
                        <a:t>≤ 2 </a:t>
                      </a: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perseribu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1,5 </a:t>
                      </a: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perseribu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100 %</a:t>
                      </a:r>
                      <a:endParaRPr lang="en-US" sz="14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4616" marR="34616" marT="674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743200"/>
            <a:ext cx="73819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UPAYA PENCAPAIAN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Pelatihan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PPGD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bagi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tenaga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perawat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IGD.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Pelatihan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PPGDON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bagi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tenaga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bidan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IGD.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Pelatihan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ATLS/ ACLS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bagi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tenaga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dokter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IGD.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Kelengkapan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sarana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Prasarana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di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ritannic Bold" pitchFamily="34" charset="0"/>
              </a:rPr>
              <a:t> IGD</a:t>
            </a:r>
            <a:endParaRPr lang="en-US" dirty="0">
              <a:solidFill>
                <a:schemeClr val="tx2">
                  <a:lumMod val="50000"/>
                </a:schemeClr>
              </a:solidFill>
              <a:latin typeface="Britannic Bold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214678" y="4643446"/>
            <a:ext cx="2286016" cy="5715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Dukungan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Anggaran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85786" y="5143512"/>
            <a:ext cx="7286676" cy="17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0100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ANGGARAN </a:t>
            </a:r>
          </a:p>
          <a:p>
            <a:pPr lvl="0"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Rp.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11.883.000.000 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,-</a:t>
            </a:r>
            <a:endParaRPr lang="id-ID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372" y="5643578"/>
            <a:ext cx="2928958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REALISASI</a:t>
            </a:r>
          </a:p>
          <a:p>
            <a:pPr lvl="0"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Rp.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10.104.756.569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5206" y="5643578"/>
            <a:ext cx="1000132" cy="7143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85.04</a:t>
            </a:r>
            <a:r>
              <a:rPr lang="id-ID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id-ID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342899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214942" y="5214950"/>
            <a:ext cx="71438" cy="3571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355</TotalTime>
  <Words>1389</Words>
  <Application>Microsoft Office PowerPoint</Application>
  <PresentationFormat>On-screen Show (4:3)</PresentationFormat>
  <Paragraphs>416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brevia</dc:creator>
  <cp:lastModifiedBy>DIKLAT</cp:lastModifiedBy>
  <cp:revision>118</cp:revision>
  <dcterms:created xsi:type="dcterms:W3CDTF">2017-07-30T13:46:37Z</dcterms:created>
  <dcterms:modified xsi:type="dcterms:W3CDTF">2017-08-12T01:55:32Z</dcterms:modified>
</cp:coreProperties>
</file>