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6" r:id="rId6"/>
    <p:sldId id="273" r:id="rId7"/>
    <p:sldId id="259" r:id="rId8"/>
    <p:sldId id="260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  <p:sldId id="264" r:id="rId19"/>
    <p:sldId id="265" r:id="rId20"/>
    <p:sldId id="267" r:id="rId21"/>
    <p:sldId id="269" r:id="rId22"/>
    <p:sldId id="270" r:id="rId23"/>
    <p:sldId id="268" r:id="rId24"/>
    <p:sldId id="271" r:id="rId25"/>
    <p:sldId id="263" r:id="rId26"/>
  </p:sldIdLst>
  <p:sldSz cx="9144000" cy="6858000" type="screen4x3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B33A9-E3DB-45BA-B940-9A59C34D2A5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E3D587F-25BD-4130-B4C9-A651E0B1445A}">
      <dgm:prSet phldrT="[Text]"/>
      <dgm:spPr/>
      <dgm:t>
        <a:bodyPr/>
        <a:lstStyle/>
        <a:p>
          <a:r>
            <a:rPr lang="id-ID" dirty="0" smtClean="0"/>
            <a:t>SASARAN  KAB BLITAR III</a:t>
          </a:r>
        </a:p>
        <a:p>
          <a:r>
            <a:rPr lang="id-ID" dirty="0" smtClean="0"/>
            <a:t>Meningkatnya kualitas pelayanan pendidikan masyarakat</a:t>
          </a:r>
          <a:endParaRPr lang="id-ID" dirty="0"/>
        </a:p>
      </dgm:t>
    </dgm:pt>
    <dgm:pt modelId="{DBD2B124-3DF8-49F2-B0E9-EC40E38544B8}" type="parTrans" cxnId="{03009FF1-823B-46EA-B23C-120DBBA70801}">
      <dgm:prSet/>
      <dgm:spPr/>
      <dgm:t>
        <a:bodyPr/>
        <a:lstStyle/>
        <a:p>
          <a:endParaRPr lang="id-ID"/>
        </a:p>
      </dgm:t>
    </dgm:pt>
    <dgm:pt modelId="{03B7C6F2-D78C-4C12-ABDF-F0B67D96B23C}" type="sibTrans" cxnId="{03009FF1-823B-46EA-B23C-120DBBA70801}">
      <dgm:prSet/>
      <dgm:spPr/>
      <dgm:t>
        <a:bodyPr/>
        <a:lstStyle/>
        <a:p>
          <a:endParaRPr lang="id-ID"/>
        </a:p>
      </dgm:t>
    </dgm:pt>
    <dgm:pt modelId="{8BA7E3CC-517C-46F2-89D6-7AE44493BA33}">
      <dgm:prSet/>
      <dgm:spPr/>
      <dgm:t>
        <a:bodyPr/>
        <a:lstStyle/>
        <a:p>
          <a:r>
            <a:rPr lang="id-ID" b="1" dirty="0" smtClean="0"/>
            <a:t>Program Pengembangan Budaya Baca dan Pembinaan Perpustakaan</a:t>
          </a:r>
          <a:endParaRPr lang="id-ID" dirty="0"/>
        </a:p>
      </dgm:t>
    </dgm:pt>
    <dgm:pt modelId="{84822226-21E0-49F9-AF6A-5F7129061DC0}" type="parTrans" cxnId="{49C2C5D3-E3AD-482A-A2E0-DEE5813E5A82}">
      <dgm:prSet/>
      <dgm:spPr/>
      <dgm:t>
        <a:bodyPr/>
        <a:lstStyle/>
        <a:p>
          <a:endParaRPr lang="id-ID"/>
        </a:p>
      </dgm:t>
    </dgm:pt>
    <dgm:pt modelId="{CDE35C2C-D76A-40F3-9FFD-17E87D76BB12}" type="sibTrans" cxnId="{49C2C5D3-E3AD-482A-A2E0-DEE5813E5A82}">
      <dgm:prSet/>
      <dgm:spPr/>
      <dgm:t>
        <a:bodyPr/>
        <a:lstStyle/>
        <a:p>
          <a:endParaRPr lang="id-ID"/>
        </a:p>
      </dgm:t>
    </dgm:pt>
    <dgm:pt modelId="{E7FFFC96-6A2C-49D5-95E4-52542315ECA6}">
      <dgm:prSet/>
      <dgm:spPr/>
      <dgm:t>
        <a:bodyPr/>
        <a:lstStyle/>
        <a:p>
          <a:r>
            <a:rPr lang="id-ID" dirty="0" smtClean="0"/>
            <a:t>Kegiatan Pembinaan Perpustakaan</a:t>
          </a:r>
          <a:endParaRPr lang="id-ID" dirty="0"/>
        </a:p>
      </dgm:t>
    </dgm:pt>
    <dgm:pt modelId="{3E29ACF7-2A31-4EAA-A92F-F5DBCFA7B3AC}" type="parTrans" cxnId="{0756A1EA-B9D6-406C-B028-C9325DF84BFC}">
      <dgm:prSet/>
      <dgm:spPr/>
      <dgm:t>
        <a:bodyPr/>
        <a:lstStyle/>
        <a:p>
          <a:endParaRPr lang="id-ID"/>
        </a:p>
      </dgm:t>
    </dgm:pt>
    <dgm:pt modelId="{E6FB6836-0693-4823-AA3D-753D970E8F08}" type="sibTrans" cxnId="{0756A1EA-B9D6-406C-B028-C9325DF84BFC}">
      <dgm:prSet/>
      <dgm:spPr/>
      <dgm:t>
        <a:bodyPr/>
        <a:lstStyle/>
        <a:p>
          <a:endParaRPr lang="id-ID"/>
        </a:p>
      </dgm:t>
    </dgm:pt>
    <dgm:pt modelId="{E947F32D-C302-41DD-86A4-EA9A3DC0AC0E}">
      <dgm:prSet/>
      <dgm:spPr/>
      <dgm:t>
        <a:bodyPr/>
        <a:lstStyle/>
        <a:p>
          <a:r>
            <a:rPr lang="id-ID" dirty="0" smtClean="0"/>
            <a:t>Kegiatan Pengembangan Minat Baca</a:t>
          </a:r>
          <a:endParaRPr lang="id-ID" dirty="0"/>
        </a:p>
      </dgm:t>
    </dgm:pt>
    <dgm:pt modelId="{D2F768F2-2CD6-4F4E-AAC8-82C80931C49E}" type="parTrans" cxnId="{E037C367-CA34-4D6B-A5F5-5CB93D2BA9F1}">
      <dgm:prSet/>
      <dgm:spPr/>
      <dgm:t>
        <a:bodyPr/>
        <a:lstStyle/>
        <a:p>
          <a:endParaRPr lang="id-ID"/>
        </a:p>
      </dgm:t>
    </dgm:pt>
    <dgm:pt modelId="{2691C8AA-55D0-4EF4-8CA3-7172AD9C1AA1}" type="sibTrans" cxnId="{E037C367-CA34-4D6B-A5F5-5CB93D2BA9F1}">
      <dgm:prSet/>
      <dgm:spPr/>
      <dgm:t>
        <a:bodyPr/>
        <a:lstStyle/>
        <a:p>
          <a:endParaRPr lang="id-ID"/>
        </a:p>
      </dgm:t>
    </dgm:pt>
    <dgm:pt modelId="{16DEB0A0-AD26-493F-B92A-C1AC161D2D44}">
      <dgm:prSet/>
      <dgm:spPr/>
      <dgm:t>
        <a:bodyPr/>
        <a:lstStyle/>
        <a:p>
          <a:r>
            <a:rPr lang="id-ID" dirty="0" smtClean="0"/>
            <a:t>Kegiatan Promosi Perpustakaan</a:t>
          </a:r>
          <a:endParaRPr lang="id-ID" dirty="0"/>
        </a:p>
      </dgm:t>
    </dgm:pt>
    <dgm:pt modelId="{1FEB361A-BC54-4444-AFBE-AD5411406FDB}" type="parTrans" cxnId="{616DE893-52C8-4E44-BA7A-3A470C12957B}">
      <dgm:prSet/>
      <dgm:spPr/>
      <dgm:t>
        <a:bodyPr/>
        <a:lstStyle/>
        <a:p>
          <a:endParaRPr lang="id-ID"/>
        </a:p>
      </dgm:t>
    </dgm:pt>
    <dgm:pt modelId="{6D5102BF-A154-4FFD-9734-90DAB96E3CEF}" type="sibTrans" cxnId="{616DE893-52C8-4E44-BA7A-3A470C12957B}">
      <dgm:prSet/>
      <dgm:spPr/>
      <dgm:t>
        <a:bodyPr/>
        <a:lstStyle/>
        <a:p>
          <a:endParaRPr lang="id-ID"/>
        </a:p>
      </dgm:t>
    </dgm:pt>
    <dgm:pt modelId="{F1560EE4-019B-4151-B303-0659D63F1206}">
      <dgm:prSet/>
      <dgm:spPr/>
      <dgm:t>
        <a:bodyPr/>
        <a:lstStyle/>
        <a:p>
          <a:r>
            <a:rPr lang="id-ID" dirty="0" smtClean="0"/>
            <a:t>Kegiatan Pengadaan bahan pustaka</a:t>
          </a:r>
          <a:endParaRPr lang="id-ID" dirty="0"/>
        </a:p>
      </dgm:t>
    </dgm:pt>
    <dgm:pt modelId="{163035F1-F1DE-4EB5-A011-1D94D907E82C}" type="parTrans" cxnId="{09DB29AD-B2F0-4DD5-BA02-C3377C7B6347}">
      <dgm:prSet/>
      <dgm:spPr/>
      <dgm:t>
        <a:bodyPr/>
        <a:lstStyle/>
        <a:p>
          <a:endParaRPr lang="id-ID"/>
        </a:p>
      </dgm:t>
    </dgm:pt>
    <dgm:pt modelId="{C4D80A40-5442-4568-B8DE-B05FCD01DB63}" type="sibTrans" cxnId="{09DB29AD-B2F0-4DD5-BA02-C3377C7B6347}">
      <dgm:prSet/>
      <dgm:spPr/>
      <dgm:t>
        <a:bodyPr/>
        <a:lstStyle/>
        <a:p>
          <a:endParaRPr lang="id-ID"/>
        </a:p>
      </dgm:t>
    </dgm:pt>
    <dgm:pt modelId="{C3AF6569-6C5C-4059-AF7D-2CDEA719F43A}">
      <dgm:prSet/>
      <dgm:spPr/>
      <dgm:t>
        <a:bodyPr/>
        <a:lstStyle/>
        <a:p>
          <a:r>
            <a:rPr lang="id-ID" dirty="0" smtClean="0"/>
            <a:t>Kegiatan Perpustakaan Keliling</a:t>
          </a:r>
          <a:endParaRPr lang="id-ID" dirty="0"/>
        </a:p>
      </dgm:t>
    </dgm:pt>
    <dgm:pt modelId="{B8C200C8-F0F2-45BF-A2BB-A41B078D9979}" type="parTrans" cxnId="{DEE61525-590C-4932-AAC2-5EDC4B05B338}">
      <dgm:prSet/>
      <dgm:spPr/>
      <dgm:t>
        <a:bodyPr/>
        <a:lstStyle/>
        <a:p>
          <a:endParaRPr lang="id-ID"/>
        </a:p>
      </dgm:t>
    </dgm:pt>
    <dgm:pt modelId="{E7B92B2A-EA11-4721-82C0-3C7AEDED02BE}" type="sibTrans" cxnId="{DEE61525-590C-4932-AAC2-5EDC4B05B338}">
      <dgm:prSet/>
      <dgm:spPr/>
      <dgm:t>
        <a:bodyPr/>
        <a:lstStyle/>
        <a:p>
          <a:endParaRPr lang="id-ID"/>
        </a:p>
      </dgm:t>
    </dgm:pt>
    <dgm:pt modelId="{8EFA2D9F-23A4-4223-837D-E1F904D80A26}">
      <dgm:prSet phldrT="[Text]"/>
      <dgm:spPr/>
      <dgm:t>
        <a:bodyPr/>
        <a:lstStyle/>
        <a:p>
          <a:r>
            <a:rPr lang="id-ID" dirty="0" smtClean="0"/>
            <a:t>SASARAN STRATEGIS OPD Meningkatnya minat baca  masyarakat</a:t>
          </a:r>
          <a:endParaRPr lang="id-ID" dirty="0"/>
        </a:p>
      </dgm:t>
    </dgm:pt>
    <dgm:pt modelId="{AF2801DB-A543-466F-B4D6-DB1A851CDAC0}" type="sibTrans" cxnId="{6FBD4804-5EE5-4062-9EEC-711E67B60EC9}">
      <dgm:prSet/>
      <dgm:spPr/>
      <dgm:t>
        <a:bodyPr/>
        <a:lstStyle/>
        <a:p>
          <a:endParaRPr lang="id-ID"/>
        </a:p>
      </dgm:t>
    </dgm:pt>
    <dgm:pt modelId="{852841D8-7C7A-40F0-ABBC-6F7072DCA6B0}" type="parTrans" cxnId="{6FBD4804-5EE5-4062-9EEC-711E67B60EC9}">
      <dgm:prSet/>
      <dgm:spPr/>
      <dgm:t>
        <a:bodyPr/>
        <a:lstStyle/>
        <a:p>
          <a:endParaRPr lang="id-ID"/>
        </a:p>
      </dgm:t>
    </dgm:pt>
    <dgm:pt modelId="{163AD802-9BF1-4092-AC0E-F1B91A8E7F8E}" type="pres">
      <dgm:prSet presAssocID="{286B33A9-E3DB-45BA-B940-9A59C34D2A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7B5D7EF-CA05-4C1B-AE56-D6732FDFDB6A}" type="pres">
      <dgm:prSet presAssocID="{3E3D587F-25BD-4130-B4C9-A651E0B1445A}" presName="textCenter" presStyleLbl="node1" presStyleIdx="0" presStyleCnt="3" custLinFactNeighborX="-46584" custLinFactNeighborY="-1562"/>
      <dgm:spPr/>
      <dgm:t>
        <a:bodyPr/>
        <a:lstStyle/>
        <a:p>
          <a:endParaRPr lang="id-ID"/>
        </a:p>
      </dgm:t>
    </dgm:pt>
    <dgm:pt modelId="{209E1605-405B-4779-9D77-9A4D3B90C5FD}" type="pres">
      <dgm:prSet presAssocID="{3E3D587F-25BD-4130-B4C9-A651E0B1445A}" presName="cycle_1" presStyleCnt="0"/>
      <dgm:spPr/>
    </dgm:pt>
    <dgm:pt modelId="{3269AD73-E84D-44EF-A235-E386E0E4CCB1}" type="pres">
      <dgm:prSet presAssocID="{8EFA2D9F-23A4-4223-837D-E1F904D80A26}" presName="childCenter1" presStyleLbl="node1" presStyleIdx="1" presStyleCnt="3" custLinFactNeighborX="-1572" custLinFactNeighborY="-674"/>
      <dgm:spPr/>
      <dgm:t>
        <a:bodyPr/>
        <a:lstStyle/>
        <a:p>
          <a:endParaRPr lang="id-ID"/>
        </a:p>
      </dgm:t>
    </dgm:pt>
    <dgm:pt modelId="{07CD4278-68CD-4C1C-9E19-8628AA4CE1AB}" type="pres">
      <dgm:prSet presAssocID="{84822226-21E0-49F9-AF6A-5F7129061DC0}" presName="Name141" presStyleLbl="parChTrans1D3" presStyleIdx="0" presStyleCnt="1"/>
      <dgm:spPr/>
      <dgm:t>
        <a:bodyPr/>
        <a:lstStyle/>
        <a:p>
          <a:endParaRPr lang="en-US"/>
        </a:p>
      </dgm:t>
    </dgm:pt>
    <dgm:pt modelId="{92E7836F-524A-4D57-9172-225B5C28A59D}" type="pres">
      <dgm:prSet presAssocID="{8BA7E3CC-517C-46F2-89D6-7AE44493BA33}" presName="text1" presStyleLbl="node1" presStyleIdx="2" presStyleCnt="3" custScaleX="257753" custScaleY="257753" custRadScaleRad="170007" custRadScaleInc="2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CA5CAA-369A-4D41-A608-49632BB60B60}" type="pres">
      <dgm:prSet presAssocID="{852841D8-7C7A-40F0-ABBC-6F7072DCA6B0}" presName="Name144" presStyleLbl="parChTrans1D2" presStyleIdx="0" presStyleCnt="1"/>
      <dgm:spPr/>
      <dgm:t>
        <a:bodyPr/>
        <a:lstStyle/>
        <a:p>
          <a:endParaRPr lang="id-ID"/>
        </a:p>
      </dgm:t>
    </dgm:pt>
  </dgm:ptLst>
  <dgm:cxnLst>
    <dgm:cxn modelId="{CF2CD391-A389-4407-922E-6A47E0225C0D}" type="presOf" srcId="{E7FFFC96-6A2C-49D5-95E4-52542315ECA6}" destId="{92E7836F-524A-4D57-9172-225B5C28A59D}" srcOrd="0" destOrd="1" presId="urn:microsoft.com/office/officeart/2008/layout/RadialCluster"/>
    <dgm:cxn modelId="{99B8A3B2-4CEC-4443-918D-991980B6F982}" type="presOf" srcId="{84822226-21E0-49F9-AF6A-5F7129061DC0}" destId="{07CD4278-68CD-4C1C-9E19-8628AA4CE1AB}" srcOrd="0" destOrd="0" presId="urn:microsoft.com/office/officeart/2008/layout/RadialCluster"/>
    <dgm:cxn modelId="{49C2C5D3-E3AD-482A-A2E0-DEE5813E5A82}" srcId="{8EFA2D9F-23A4-4223-837D-E1F904D80A26}" destId="{8BA7E3CC-517C-46F2-89D6-7AE44493BA33}" srcOrd="0" destOrd="0" parTransId="{84822226-21E0-49F9-AF6A-5F7129061DC0}" sibTransId="{CDE35C2C-D76A-40F3-9FFD-17E87D76BB12}"/>
    <dgm:cxn modelId="{392106DA-6129-4877-8D81-8C3B20EE2548}" type="presOf" srcId="{E947F32D-C302-41DD-86A4-EA9A3DC0AC0E}" destId="{92E7836F-524A-4D57-9172-225B5C28A59D}" srcOrd="0" destOrd="2" presId="urn:microsoft.com/office/officeart/2008/layout/RadialCluster"/>
    <dgm:cxn modelId="{3B470CE5-261D-4A4C-B560-E907B24500A1}" type="presOf" srcId="{3E3D587F-25BD-4130-B4C9-A651E0B1445A}" destId="{97B5D7EF-CA05-4C1B-AE56-D6732FDFDB6A}" srcOrd="0" destOrd="0" presId="urn:microsoft.com/office/officeart/2008/layout/RadialCluster"/>
    <dgm:cxn modelId="{D5E1FBA8-5475-4288-BC27-F1C71E0FE024}" type="presOf" srcId="{F1560EE4-019B-4151-B303-0659D63F1206}" destId="{92E7836F-524A-4D57-9172-225B5C28A59D}" srcOrd="0" destOrd="4" presId="urn:microsoft.com/office/officeart/2008/layout/RadialCluster"/>
    <dgm:cxn modelId="{CE0308D9-27F8-4E75-827C-4277995FF06D}" type="presOf" srcId="{8BA7E3CC-517C-46F2-89D6-7AE44493BA33}" destId="{92E7836F-524A-4D57-9172-225B5C28A59D}" srcOrd="0" destOrd="0" presId="urn:microsoft.com/office/officeart/2008/layout/RadialCluster"/>
    <dgm:cxn modelId="{0756A1EA-B9D6-406C-B028-C9325DF84BFC}" srcId="{8BA7E3CC-517C-46F2-89D6-7AE44493BA33}" destId="{E7FFFC96-6A2C-49D5-95E4-52542315ECA6}" srcOrd="0" destOrd="0" parTransId="{3E29ACF7-2A31-4EAA-A92F-F5DBCFA7B3AC}" sibTransId="{E6FB6836-0693-4823-AA3D-753D970E8F08}"/>
    <dgm:cxn modelId="{03009FF1-823B-46EA-B23C-120DBBA70801}" srcId="{286B33A9-E3DB-45BA-B940-9A59C34D2A52}" destId="{3E3D587F-25BD-4130-B4C9-A651E0B1445A}" srcOrd="0" destOrd="0" parTransId="{DBD2B124-3DF8-49F2-B0E9-EC40E38544B8}" sibTransId="{03B7C6F2-D78C-4C12-ABDF-F0B67D96B23C}"/>
    <dgm:cxn modelId="{6FBD4804-5EE5-4062-9EEC-711E67B60EC9}" srcId="{3E3D587F-25BD-4130-B4C9-A651E0B1445A}" destId="{8EFA2D9F-23A4-4223-837D-E1F904D80A26}" srcOrd="0" destOrd="0" parTransId="{852841D8-7C7A-40F0-ABBC-6F7072DCA6B0}" sibTransId="{AF2801DB-A543-466F-B4D6-DB1A851CDAC0}"/>
    <dgm:cxn modelId="{DF1F25AD-291E-46B3-B982-FABAF663892C}" type="presOf" srcId="{16DEB0A0-AD26-493F-B92A-C1AC161D2D44}" destId="{92E7836F-524A-4D57-9172-225B5C28A59D}" srcOrd="0" destOrd="3" presId="urn:microsoft.com/office/officeart/2008/layout/RadialCluster"/>
    <dgm:cxn modelId="{616DE893-52C8-4E44-BA7A-3A470C12957B}" srcId="{8BA7E3CC-517C-46F2-89D6-7AE44493BA33}" destId="{16DEB0A0-AD26-493F-B92A-C1AC161D2D44}" srcOrd="2" destOrd="0" parTransId="{1FEB361A-BC54-4444-AFBE-AD5411406FDB}" sibTransId="{6D5102BF-A154-4FFD-9734-90DAB96E3CEF}"/>
    <dgm:cxn modelId="{DBF59FDB-C648-4D74-9E16-CAC686D1CA27}" type="presOf" srcId="{8EFA2D9F-23A4-4223-837D-E1F904D80A26}" destId="{3269AD73-E84D-44EF-A235-E386E0E4CCB1}" srcOrd="0" destOrd="0" presId="urn:microsoft.com/office/officeart/2008/layout/RadialCluster"/>
    <dgm:cxn modelId="{5F587778-DC13-4F78-8CD7-8CCE9401B434}" type="presOf" srcId="{C3AF6569-6C5C-4059-AF7D-2CDEA719F43A}" destId="{92E7836F-524A-4D57-9172-225B5C28A59D}" srcOrd="0" destOrd="5" presId="urn:microsoft.com/office/officeart/2008/layout/RadialCluster"/>
    <dgm:cxn modelId="{E037C367-CA34-4D6B-A5F5-5CB93D2BA9F1}" srcId="{8BA7E3CC-517C-46F2-89D6-7AE44493BA33}" destId="{E947F32D-C302-41DD-86A4-EA9A3DC0AC0E}" srcOrd="1" destOrd="0" parTransId="{D2F768F2-2CD6-4F4E-AAC8-82C80931C49E}" sibTransId="{2691C8AA-55D0-4EF4-8CA3-7172AD9C1AA1}"/>
    <dgm:cxn modelId="{A0E3C397-DDB4-42E6-B05D-2BBB6AE5D756}" type="presOf" srcId="{286B33A9-E3DB-45BA-B940-9A59C34D2A52}" destId="{163AD802-9BF1-4092-AC0E-F1B91A8E7F8E}" srcOrd="0" destOrd="0" presId="urn:microsoft.com/office/officeart/2008/layout/RadialCluster"/>
    <dgm:cxn modelId="{09DB29AD-B2F0-4DD5-BA02-C3377C7B6347}" srcId="{8BA7E3CC-517C-46F2-89D6-7AE44493BA33}" destId="{F1560EE4-019B-4151-B303-0659D63F1206}" srcOrd="3" destOrd="0" parTransId="{163035F1-F1DE-4EB5-A011-1D94D907E82C}" sibTransId="{C4D80A40-5442-4568-B8DE-B05FCD01DB63}"/>
    <dgm:cxn modelId="{8E89BB0A-15E4-481A-BA57-C9177D81C57F}" type="presOf" srcId="{852841D8-7C7A-40F0-ABBC-6F7072DCA6B0}" destId="{11CA5CAA-369A-4D41-A608-49632BB60B60}" srcOrd="0" destOrd="0" presId="urn:microsoft.com/office/officeart/2008/layout/RadialCluster"/>
    <dgm:cxn modelId="{DEE61525-590C-4932-AAC2-5EDC4B05B338}" srcId="{8BA7E3CC-517C-46F2-89D6-7AE44493BA33}" destId="{C3AF6569-6C5C-4059-AF7D-2CDEA719F43A}" srcOrd="4" destOrd="0" parTransId="{B8C200C8-F0F2-45BF-A2BB-A41B078D9979}" sibTransId="{E7B92B2A-EA11-4721-82C0-3C7AEDED02BE}"/>
    <dgm:cxn modelId="{5E1E6E08-43AB-4A01-BB00-B17CAA589C5E}" type="presParOf" srcId="{163AD802-9BF1-4092-AC0E-F1B91A8E7F8E}" destId="{97B5D7EF-CA05-4C1B-AE56-D6732FDFDB6A}" srcOrd="0" destOrd="0" presId="urn:microsoft.com/office/officeart/2008/layout/RadialCluster"/>
    <dgm:cxn modelId="{55264F82-77A2-4004-9F12-7E162D151AA0}" type="presParOf" srcId="{163AD802-9BF1-4092-AC0E-F1B91A8E7F8E}" destId="{209E1605-405B-4779-9D77-9A4D3B90C5FD}" srcOrd="1" destOrd="0" presId="urn:microsoft.com/office/officeart/2008/layout/RadialCluster"/>
    <dgm:cxn modelId="{90709295-3C0F-4BFC-896F-F923A34C4A9D}" type="presParOf" srcId="{209E1605-405B-4779-9D77-9A4D3B90C5FD}" destId="{3269AD73-E84D-44EF-A235-E386E0E4CCB1}" srcOrd="0" destOrd="0" presId="urn:microsoft.com/office/officeart/2008/layout/RadialCluster"/>
    <dgm:cxn modelId="{5508D4B9-59D6-461E-89BF-0B1377F77B69}" type="presParOf" srcId="{209E1605-405B-4779-9D77-9A4D3B90C5FD}" destId="{07CD4278-68CD-4C1C-9E19-8628AA4CE1AB}" srcOrd="1" destOrd="0" presId="urn:microsoft.com/office/officeart/2008/layout/RadialCluster"/>
    <dgm:cxn modelId="{FF1F6DAA-D511-4FC1-BA74-BD9813E8F10E}" type="presParOf" srcId="{209E1605-405B-4779-9D77-9A4D3B90C5FD}" destId="{92E7836F-524A-4D57-9172-225B5C28A59D}" srcOrd="2" destOrd="0" presId="urn:microsoft.com/office/officeart/2008/layout/RadialCluster"/>
    <dgm:cxn modelId="{A45C9DFB-FE46-453F-BFB7-568E81927BD4}" type="presParOf" srcId="{163AD802-9BF1-4092-AC0E-F1B91A8E7F8E}" destId="{11CA5CAA-369A-4D41-A608-49632BB60B60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04B95-3818-4990-B11D-DC2F96562D7C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d-ID"/>
        </a:p>
      </dgm:t>
    </dgm:pt>
    <dgm:pt modelId="{07BA90FB-A1AD-42D2-BBC6-EF8B0DFAA440}">
      <dgm:prSet phldrT="[Text]"/>
      <dgm:spPr/>
      <dgm:t>
        <a:bodyPr/>
        <a:lstStyle/>
        <a:p>
          <a:r>
            <a:rPr lang="id-ID"/>
            <a:t>Membuat Dokumen Rencana Kerja dengan mengacu  pada dokumen RPJMD dan Renstra</a:t>
          </a:r>
        </a:p>
      </dgm:t>
    </dgm:pt>
    <dgm:pt modelId="{E1595ED9-B665-4838-909F-B5D0B25A9E8D}" type="parTrans" cxnId="{19C8E998-AF38-45E6-B782-7C46261EB56F}">
      <dgm:prSet/>
      <dgm:spPr/>
      <dgm:t>
        <a:bodyPr/>
        <a:lstStyle/>
        <a:p>
          <a:endParaRPr lang="id-ID"/>
        </a:p>
      </dgm:t>
    </dgm:pt>
    <dgm:pt modelId="{9B0D36C3-9E33-4609-8963-47F455979AB6}" type="sibTrans" cxnId="{19C8E998-AF38-45E6-B782-7C46261EB56F}">
      <dgm:prSet/>
      <dgm:spPr/>
      <dgm:t>
        <a:bodyPr/>
        <a:lstStyle/>
        <a:p>
          <a:endParaRPr lang="id-ID"/>
        </a:p>
      </dgm:t>
    </dgm:pt>
    <dgm:pt modelId="{90576EFC-D6A7-4849-9581-57D74A36B975}">
      <dgm:prSet phldrT="[Text]"/>
      <dgm:spPr/>
      <dgm:t>
        <a:bodyPr/>
        <a:lstStyle/>
        <a:p>
          <a:r>
            <a:rPr lang="id-ID"/>
            <a:t>Membuat Dokumen Anggaran seperti RKA dan DPA mengacu pada PPAS </a:t>
          </a:r>
        </a:p>
      </dgm:t>
    </dgm:pt>
    <dgm:pt modelId="{EA5D6065-AF62-40AE-9885-373A34CA9610}" type="parTrans" cxnId="{407C4041-4C40-4BB1-A959-516EAB71F827}">
      <dgm:prSet/>
      <dgm:spPr/>
      <dgm:t>
        <a:bodyPr/>
        <a:lstStyle/>
        <a:p>
          <a:endParaRPr lang="id-ID"/>
        </a:p>
      </dgm:t>
    </dgm:pt>
    <dgm:pt modelId="{B97F4BE0-9FA9-49E2-BB2F-30B50C124CC4}" type="sibTrans" cxnId="{407C4041-4C40-4BB1-A959-516EAB71F827}">
      <dgm:prSet/>
      <dgm:spPr/>
      <dgm:t>
        <a:bodyPr/>
        <a:lstStyle/>
        <a:p>
          <a:endParaRPr lang="id-ID"/>
        </a:p>
      </dgm:t>
    </dgm:pt>
    <dgm:pt modelId="{00B0CE99-E144-402C-A836-114C317221D0}">
      <dgm:prSet phldrT="[Text]"/>
      <dgm:spPr/>
      <dgm:t>
        <a:bodyPr/>
        <a:lstStyle/>
        <a:p>
          <a:r>
            <a:rPr lang="id-ID"/>
            <a:t>Melakukan pengukuran kinerja dan realisasi anggaran per triwulan pada semua kegiatan</a:t>
          </a:r>
        </a:p>
      </dgm:t>
    </dgm:pt>
    <dgm:pt modelId="{0037D4BD-3BA7-4513-ADBC-FB06B0F1F080}" type="parTrans" cxnId="{CDE32A60-2A6A-416D-9568-87B404FFF732}">
      <dgm:prSet/>
      <dgm:spPr/>
      <dgm:t>
        <a:bodyPr/>
        <a:lstStyle/>
        <a:p>
          <a:endParaRPr lang="id-ID"/>
        </a:p>
      </dgm:t>
    </dgm:pt>
    <dgm:pt modelId="{A234FC84-AF0A-4B9F-A987-1EC96DC1AA72}" type="sibTrans" cxnId="{CDE32A60-2A6A-416D-9568-87B404FFF732}">
      <dgm:prSet/>
      <dgm:spPr/>
      <dgm:t>
        <a:bodyPr/>
        <a:lstStyle/>
        <a:p>
          <a:endParaRPr lang="id-ID"/>
        </a:p>
      </dgm:t>
    </dgm:pt>
    <dgm:pt modelId="{62D5FA0E-9E6C-4E14-ACAA-41B88A1F069F}">
      <dgm:prSet phldrT="[Text]"/>
      <dgm:spPr/>
      <dgm:t>
        <a:bodyPr/>
        <a:lstStyle/>
        <a:p>
          <a:r>
            <a:rPr lang="id-ID"/>
            <a:t>Mengadakan evaluasi hasil pengukuran untuk menentukan langkah perbaikan ataupun pengembangan terhadap metode pelaksanaan kegiatan</a:t>
          </a:r>
        </a:p>
      </dgm:t>
    </dgm:pt>
    <dgm:pt modelId="{12D40361-72C7-4052-A08D-353FDD570983}" type="parTrans" cxnId="{FDB8FB8B-329D-47D4-A34E-5E445000E480}">
      <dgm:prSet/>
      <dgm:spPr/>
      <dgm:t>
        <a:bodyPr/>
        <a:lstStyle/>
        <a:p>
          <a:endParaRPr lang="id-ID"/>
        </a:p>
      </dgm:t>
    </dgm:pt>
    <dgm:pt modelId="{AE72218A-72CB-4CC1-B808-44D4F1FA6E5D}" type="sibTrans" cxnId="{FDB8FB8B-329D-47D4-A34E-5E445000E480}">
      <dgm:prSet/>
      <dgm:spPr/>
      <dgm:t>
        <a:bodyPr/>
        <a:lstStyle/>
        <a:p>
          <a:endParaRPr lang="id-ID"/>
        </a:p>
      </dgm:t>
    </dgm:pt>
    <dgm:pt modelId="{4E9DC8EF-0006-47C4-A0A3-1FEA08314010}">
      <dgm:prSet phldrT="[Text]"/>
      <dgm:spPr/>
      <dgm:t>
        <a:bodyPr/>
        <a:lstStyle/>
        <a:p>
          <a:r>
            <a:rPr lang="id-ID"/>
            <a:t>Membuat laporan kinerja dan anggaran  baik triwulan, semester maupun tahunan </a:t>
          </a:r>
        </a:p>
      </dgm:t>
    </dgm:pt>
    <dgm:pt modelId="{18BED206-27A9-4E0C-A08B-E6C8E3417FE4}" type="parTrans" cxnId="{B6D02B5E-A47F-4294-8DC2-98A1752E6597}">
      <dgm:prSet/>
      <dgm:spPr/>
      <dgm:t>
        <a:bodyPr/>
        <a:lstStyle/>
        <a:p>
          <a:endParaRPr lang="id-ID"/>
        </a:p>
      </dgm:t>
    </dgm:pt>
    <dgm:pt modelId="{07E47EA4-B895-4002-8992-E201246224E1}" type="sibTrans" cxnId="{B6D02B5E-A47F-4294-8DC2-98A1752E6597}">
      <dgm:prSet/>
      <dgm:spPr/>
      <dgm:t>
        <a:bodyPr/>
        <a:lstStyle/>
        <a:p>
          <a:endParaRPr lang="id-ID"/>
        </a:p>
      </dgm:t>
    </dgm:pt>
    <dgm:pt modelId="{5B1159BE-B19A-4A7C-B9B6-2636430C38F7}">
      <dgm:prSet phldrT="[Text]"/>
      <dgm:spPr/>
      <dgm:t>
        <a:bodyPr/>
        <a:lstStyle/>
        <a:p>
          <a:r>
            <a:rPr lang="id-ID"/>
            <a:t>Melaksanakan Kegiatan sesuai perencanaan dengan memperhatikan rencana aksi maupun target capaian kinerja dengan efektif dan efisien</a:t>
          </a:r>
        </a:p>
      </dgm:t>
    </dgm:pt>
    <dgm:pt modelId="{955C1E3A-5123-4581-9FE4-AC070649ADD0}" type="parTrans" cxnId="{E3F578DE-5C52-4E17-BDEE-BE4D13655EFE}">
      <dgm:prSet/>
      <dgm:spPr/>
      <dgm:t>
        <a:bodyPr/>
        <a:lstStyle/>
        <a:p>
          <a:endParaRPr lang="id-ID"/>
        </a:p>
      </dgm:t>
    </dgm:pt>
    <dgm:pt modelId="{D40DF95F-3BFB-4DAE-BEF6-A932005EFC3E}" type="sibTrans" cxnId="{E3F578DE-5C52-4E17-BDEE-BE4D13655EFE}">
      <dgm:prSet/>
      <dgm:spPr/>
      <dgm:t>
        <a:bodyPr/>
        <a:lstStyle/>
        <a:p>
          <a:endParaRPr lang="id-ID"/>
        </a:p>
      </dgm:t>
    </dgm:pt>
    <dgm:pt modelId="{04076FA9-B070-412C-873F-034B6F280385}" type="pres">
      <dgm:prSet presAssocID="{F5804B95-3818-4990-B11D-DC2F96562D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E38BD8-015A-468D-8254-338A4FEA5FBB}" type="pres">
      <dgm:prSet presAssocID="{07BA90FB-A1AD-42D2-BBC6-EF8B0DFAA44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0B6DB7-4838-4E90-A313-37748158452C}" type="pres">
      <dgm:prSet presAssocID="{07BA90FB-A1AD-42D2-BBC6-EF8B0DFAA440}" presName="spNode" presStyleCnt="0"/>
      <dgm:spPr/>
    </dgm:pt>
    <dgm:pt modelId="{0F08D1E8-D4E6-431E-AD2B-5A8121C8C9EB}" type="pres">
      <dgm:prSet presAssocID="{9B0D36C3-9E33-4609-8963-47F455979AB6}" presName="sibTrans" presStyleLbl="sibTrans1D1" presStyleIdx="0" presStyleCnt="6"/>
      <dgm:spPr/>
      <dgm:t>
        <a:bodyPr/>
        <a:lstStyle/>
        <a:p>
          <a:endParaRPr lang="id-ID"/>
        </a:p>
      </dgm:t>
    </dgm:pt>
    <dgm:pt modelId="{BFBBABC4-8866-4EBD-9FBF-34169D1EF55D}" type="pres">
      <dgm:prSet presAssocID="{90576EFC-D6A7-4849-9581-57D74A36B97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7EC74F-8F29-4D7A-BDB5-B3A46E6C7117}" type="pres">
      <dgm:prSet presAssocID="{90576EFC-D6A7-4849-9581-57D74A36B975}" presName="spNode" presStyleCnt="0"/>
      <dgm:spPr/>
    </dgm:pt>
    <dgm:pt modelId="{456DE5FD-835E-4BD4-8DD1-B94DA6B42F9E}" type="pres">
      <dgm:prSet presAssocID="{B97F4BE0-9FA9-49E2-BB2F-30B50C124CC4}" presName="sibTrans" presStyleLbl="sibTrans1D1" presStyleIdx="1" presStyleCnt="6"/>
      <dgm:spPr/>
      <dgm:t>
        <a:bodyPr/>
        <a:lstStyle/>
        <a:p>
          <a:endParaRPr lang="id-ID"/>
        </a:p>
      </dgm:t>
    </dgm:pt>
    <dgm:pt modelId="{7C77B4E6-0D02-455E-87CD-E943918D52C1}" type="pres">
      <dgm:prSet presAssocID="{5B1159BE-B19A-4A7C-B9B6-2636430C38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D8CF38-91F7-465D-A566-29C157732214}" type="pres">
      <dgm:prSet presAssocID="{5B1159BE-B19A-4A7C-B9B6-2636430C38F7}" presName="spNode" presStyleCnt="0"/>
      <dgm:spPr/>
    </dgm:pt>
    <dgm:pt modelId="{C6FAE255-7806-4133-9EB7-0B6C54CCB0E2}" type="pres">
      <dgm:prSet presAssocID="{D40DF95F-3BFB-4DAE-BEF6-A932005EFC3E}" presName="sibTrans" presStyleLbl="sibTrans1D1" presStyleIdx="2" presStyleCnt="6"/>
      <dgm:spPr/>
      <dgm:t>
        <a:bodyPr/>
        <a:lstStyle/>
        <a:p>
          <a:endParaRPr lang="id-ID"/>
        </a:p>
      </dgm:t>
    </dgm:pt>
    <dgm:pt modelId="{9686BAE4-C33A-4231-B976-401DDB0770A1}" type="pres">
      <dgm:prSet presAssocID="{00B0CE99-E144-402C-A836-114C317221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0A6954-8BAA-4478-8F02-68506519C359}" type="pres">
      <dgm:prSet presAssocID="{00B0CE99-E144-402C-A836-114C317221D0}" presName="spNode" presStyleCnt="0"/>
      <dgm:spPr/>
    </dgm:pt>
    <dgm:pt modelId="{1B13E13D-31BE-408F-A50E-5780E2DE0EA0}" type="pres">
      <dgm:prSet presAssocID="{A234FC84-AF0A-4B9F-A987-1EC96DC1AA72}" presName="sibTrans" presStyleLbl="sibTrans1D1" presStyleIdx="3" presStyleCnt="6"/>
      <dgm:spPr/>
      <dgm:t>
        <a:bodyPr/>
        <a:lstStyle/>
        <a:p>
          <a:endParaRPr lang="id-ID"/>
        </a:p>
      </dgm:t>
    </dgm:pt>
    <dgm:pt modelId="{DEB51DDF-614C-46B8-8367-24D14132E7FC}" type="pres">
      <dgm:prSet presAssocID="{62D5FA0E-9E6C-4E14-ACAA-41B88A1F06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829234-C77C-4A46-9532-6D727E0EF2BF}" type="pres">
      <dgm:prSet presAssocID="{62D5FA0E-9E6C-4E14-ACAA-41B88A1F069F}" presName="spNode" presStyleCnt="0"/>
      <dgm:spPr/>
    </dgm:pt>
    <dgm:pt modelId="{6F79F889-568E-4EF2-AC43-F4043E988DD8}" type="pres">
      <dgm:prSet presAssocID="{AE72218A-72CB-4CC1-B808-44D4F1FA6E5D}" presName="sibTrans" presStyleLbl="sibTrans1D1" presStyleIdx="4" presStyleCnt="6"/>
      <dgm:spPr/>
      <dgm:t>
        <a:bodyPr/>
        <a:lstStyle/>
        <a:p>
          <a:endParaRPr lang="id-ID"/>
        </a:p>
      </dgm:t>
    </dgm:pt>
    <dgm:pt modelId="{7DB01249-2664-4B89-8E83-F32199BF191E}" type="pres">
      <dgm:prSet presAssocID="{4E9DC8EF-0006-47C4-A0A3-1FEA083140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19A8DA-9B07-4216-B816-8A8FB8DCDF37}" type="pres">
      <dgm:prSet presAssocID="{4E9DC8EF-0006-47C4-A0A3-1FEA08314010}" presName="spNode" presStyleCnt="0"/>
      <dgm:spPr/>
    </dgm:pt>
    <dgm:pt modelId="{D832C932-8F5E-4E53-A984-E9B0CA35CEFC}" type="pres">
      <dgm:prSet presAssocID="{07E47EA4-B895-4002-8992-E201246224E1}" presName="sibTrans" presStyleLbl="sibTrans1D1" presStyleIdx="5" presStyleCnt="6"/>
      <dgm:spPr/>
      <dgm:t>
        <a:bodyPr/>
        <a:lstStyle/>
        <a:p>
          <a:endParaRPr lang="id-ID"/>
        </a:p>
      </dgm:t>
    </dgm:pt>
  </dgm:ptLst>
  <dgm:cxnLst>
    <dgm:cxn modelId="{B6D02B5E-A47F-4294-8DC2-98A1752E6597}" srcId="{F5804B95-3818-4990-B11D-DC2F96562D7C}" destId="{4E9DC8EF-0006-47C4-A0A3-1FEA08314010}" srcOrd="5" destOrd="0" parTransId="{18BED206-27A9-4E0C-A08B-E6C8E3417FE4}" sibTransId="{07E47EA4-B895-4002-8992-E201246224E1}"/>
    <dgm:cxn modelId="{457BBA8F-D50E-4FC0-B65B-015A008C70A3}" type="presOf" srcId="{A234FC84-AF0A-4B9F-A987-1EC96DC1AA72}" destId="{1B13E13D-31BE-408F-A50E-5780E2DE0EA0}" srcOrd="0" destOrd="0" presId="urn:microsoft.com/office/officeart/2005/8/layout/cycle5"/>
    <dgm:cxn modelId="{372961B1-6D2C-4E37-AB16-67D8E37C5F75}" type="presOf" srcId="{62D5FA0E-9E6C-4E14-ACAA-41B88A1F069F}" destId="{DEB51DDF-614C-46B8-8367-24D14132E7FC}" srcOrd="0" destOrd="0" presId="urn:microsoft.com/office/officeart/2005/8/layout/cycle5"/>
    <dgm:cxn modelId="{91A2925B-E182-4B24-AD0C-9A6F1124574D}" type="presOf" srcId="{9B0D36C3-9E33-4609-8963-47F455979AB6}" destId="{0F08D1E8-D4E6-431E-AD2B-5A8121C8C9EB}" srcOrd="0" destOrd="0" presId="urn:microsoft.com/office/officeart/2005/8/layout/cycle5"/>
    <dgm:cxn modelId="{19C8E998-AF38-45E6-B782-7C46261EB56F}" srcId="{F5804B95-3818-4990-B11D-DC2F96562D7C}" destId="{07BA90FB-A1AD-42D2-BBC6-EF8B0DFAA440}" srcOrd="0" destOrd="0" parTransId="{E1595ED9-B665-4838-909F-B5D0B25A9E8D}" sibTransId="{9B0D36C3-9E33-4609-8963-47F455979AB6}"/>
    <dgm:cxn modelId="{9EB702A0-0416-4605-AC96-B65C5EA9693C}" type="presOf" srcId="{D40DF95F-3BFB-4DAE-BEF6-A932005EFC3E}" destId="{C6FAE255-7806-4133-9EB7-0B6C54CCB0E2}" srcOrd="0" destOrd="0" presId="urn:microsoft.com/office/officeart/2005/8/layout/cycle5"/>
    <dgm:cxn modelId="{838CD64B-E791-4B71-9EB6-6CC75BAE4811}" type="presOf" srcId="{07E47EA4-B895-4002-8992-E201246224E1}" destId="{D832C932-8F5E-4E53-A984-E9B0CA35CEFC}" srcOrd="0" destOrd="0" presId="urn:microsoft.com/office/officeart/2005/8/layout/cycle5"/>
    <dgm:cxn modelId="{81F0EE72-3589-4A36-9A9D-CF5F903D9FFA}" type="presOf" srcId="{B97F4BE0-9FA9-49E2-BB2F-30B50C124CC4}" destId="{456DE5FD-835E-4BD4-8DD1-B94DA6B42F9E}" srcOrd="0" destOrd="0" presId="urn:microsoft.com/office/officeart/2005/8/layout/cycle5"/>
    <dgm:cxn modelId="{0ECFF24F-9FBB-40BB-A15C-19142C7DB000}" type="presOf" srcId="{AE72218A-72CB-4CC1-B808-44D4F1FA6E5D}" destId="{6F79F889-568E-4EF2-AC43-F4043E988DD8}" srcOrd="0" destOrd="0" presId="urn:microsoft.com/office/officeart/2005/8/layout/cycle5"/>
    <dgm:cxn modelId="{FDB8FB8B-329D-47D4-A34E-5E445000E480}" srcId="{F5804B95-3818-4990-B11D-DC2F96562D7C}" destId="{62D5FA0E-9E6C-4E14-ACAA-41B88A1F069F}" srcOrd="4" destOrd="0" parTransId="{12D40361-72C7-4052-A08D-353FDD570983}" sibTransId="{AE72218A-72CB-4CC1-B808-44D4F1FA6E5D}"/>
    <dgm:cxn modelId="{6387C3CC-9F14-41E4-8C01-778794D219AF}" type="presOf" srcId="{90576EFC-D6A7-4849-9581-57D74A36B975}" destId="{BFBBABC4-8866-4EBD-9FBF-34169D1EF55D}" srcOrd="0" destOrd="0" presId="urn:microsoft.com/office/officeart/2005/8/layout/cycle5"/>
    <dgm:cxn modelId="{90E67E32-18B9-41EC-98FC-AE199718095A}" type="presOf" srcId="{F5804B95-3818-4990-B11D-DC2F96562D7C}" destId="{04076FA9-B070-412C-873F-034B6F280385}" srcOrd="0" destOrd="0" presId="urn:microsoft.com/office/officeart/2005/8/layout/cycle5"/>
    <dgm:cxn modelId="{9CAD4E35-CC85-4555-97B5-81C2042BCD64}" type="presOf" srcId="{07BA90FB-A1AD-42D2-BBC6-EF8B0DFAA440}" destId="{0BE38BD8-015A-468D-8254-338A4FEA5FBB}" srcOrd="0" destOrd="0" presId="urn:microsoft.com/office/officeart/2005/8/layout/cycle5"/>
    <dgm:cxn modelId="{FE39FD36-3665-4E38-9B8B-DA5E40298804}" type="presOf" srcId="{5B1159BE-B19A-4A7C-B9B6-2636430C38F7}" destId="{7C77B4E6-0D02-455E-87CD-E943918D52C1}" srcOrd="0" destOrd="0" presId="urn:microsoft.com/office/officeart/2005/8/layout/cycle5"/>
    <dgm:cxn modelId="{407C4041-4C40-4BB1-A959-516EAB71F827}" srcId="{F5804B95-3818-4990-B11D-DC2F96562D7C}" destId="{90576EFC-D6A7-4849-9581-57D74A36B975}" srcOrd="1" destOrd="0" parTransId="{EA5D6065-AF62-40AE-9885-373A34CA9610}" sibTransId="{B97F4BE0-9FA9-49E2-BB2F-30B50C124CC4}"/>
    <dgm:cxn modelId="{C7A7A521-FCB5-4D1A-B233-E19A1D272505}" type="presOf" srcId="{4E9DC8EF-0006-47C4-A0A3-1FEA08314010}" destId="{7DB01249-2664-4B89-8E83-F32199BF191E}" srcOrd="0" destOrd="0" presId="urn:microsoft.com/office/officeart/2005/8/layout/cycle5"/>
    <dgm:cxn modelId="{1DEE71D7-2CC2-4F81-A713-D85631C2DC5E}" type="presOf" srcId="{00B0CE99-E144-402C-A836-114C317221D0}" destId="{9686BAE4-C33A-4231-B976-401DDB0770A1}" srcOrd="0" destOrd="0" presId="urn:microsoft.com/office/officeart/2005/8/layout/cycle5"/>
    <dgm:cxn modelId="{CDE32A60-2A6A-416D-9568-87B404FFF732}" srcId="{F5804B95-3818-4990-B11D-DC2F96562D7C}" destId="{00B0CE99-E144-402C-A836-114C317221D0}" srcOrd="3" destOrd="0" parTransId="{0037D4BD-3BA7-4513-ADBC-FB06B0F1F080}" sibTransId="{A234FC84-AF0A-4B9F-A987-1EC96DC1AA72}"/>
    <dgm:cxn modelId="{E3F578DE-5C52-4E17-BDEE-BE4D13655EFE}" srcId="{F5804B95-3818-4990-B11D-DC2F96562D7C}" destId="{5B1159BE-B19A-4A7C-B9B6-2636430C38F7}" srcOrd="2" destOrd="0" parTransId="{955C1E3A-5123-4581-9FE4-AC070649ADD0}" sibTransId="{D40DF95F-3BFB-4DAE-BEF6-A932005EFC3E}"/>
    <dgm:cxn modelId="{5F74F766-4EFE-4432-80C0-3623ADD95C5F}" type="presParOf" srcId="{04076FA9-B070-412C-873F-034B6F280385}" destId="{0BE38BD8-015A-468D-8254-338A4FEA5FBB}" srcOrd="0" destOrd="0" presId="urn:microsoft.com/office/officeart/2005/8/layout/cycle5"/>
    <dgm:cxn modelId="{577F4BB0-47D1-4D11-A916-2701F9858E04}" type="presParOf" srcId="{04076FA9-B070-412C-873F-034B6F280385}" destId="{DB0B6DB7-4838-4E90-A313-37748158452C}" srcOrd="1" destOrd="0" presId="urn:microsoft.com/office/officeart/2005/8/layout/cycle5"/>
    <dgm:cxn modelId="{6D75896F-6E3B-4999-8E4B-43C39693E83C}" type="presParOf" srcId="{04076FA9-B070-412C-873F-034B6F280385}" destId="{0F08D1E8-D4E6-431E-AD2B-5A8121C8C9EB}" srcOrd="2" destOrd="0" presId="urn:microsoft.com/office/officeart/2005/8/layout/cycle5"/>
    <dgm:cxn modelId="{30E0EFFD-7F71-49B2-9C24-FF3A62EDD4FA}" type="presParOf" srcId="{04076FA9-B070-412C-873F-034B6F280385}" destId="{BFBBABC4-8866-4EBD-9FBF-34169D1EF55D}" srcOrd="3" destOrd="0" presId="urn:microsoft.com/office/officeart/2005/8/layout/cycle5"/>
    <dgm:cxn modelId="{C3769383-D6B9-4E2C-8802-FC23D9FF1A06}" type="presParOf" srcId="{04076FA9-B070-412C-873F-034B6F280385}" destId="{9E7EC74F-8F29-4D7A-BDB5-B3A46E6C7117}" srcOrd="4" destOrd="0" presId="urn:microsoft.com/office/officeart/2005/8/layout/cycle5"/>
    <dgm:cxn modelId="{FD6791F9-635B-4555-AC14-F93E127825DF}" type="presParOf" srcId="{04076FA9-B070-412C-873F-034B6F280385}" destId="{456DE5FD-835E-4BD4-8DD1-B94DA6B42F9E}" srcOrd="5" destOrd="0" presId="urn:microsoft.com/office/officeart/2005/8/layout/cycle5"/>
    <dgm:cxn modelId="{2A5C0FBB-D896-4D56-8C05-AB1B39C0920D}" type="presParOf" srcId="{04076FA9-B070-412C-873F-034B6F280385}" destId="{7C77B4E6-0D02-455E-87CD-E943918D52C1}" srcOrd="6" destOrd="0" presId="urn:microsoft.com/office/officeart/2005/8/layout/cycle5"/>
    <dgm:cxn modelId="{B88B16A0-C635-49FD-879A-E4DD72878DFA}" type="presParOf" srcId="{04076FA9-B070-412C-873F-034B6F280385}" destId="{EDD8CF38-91F7-465D-A566-29C157732214}" srcOrd="7" destOrd="0" presId="urn:microsoft.com/office/officeart/2005/8/layout/cycle5"/>
    <dgm:cxn modelId="{21F6F246-3446-4C8B-8CFA-C6013FE2EDB4}" type="presParOf" srcId="{04076FA9-B070-412C-873F-034B6F280385}" destId="{C6FAE255-7806-4133-9EB7-0B6C54CCB0E2}" srcOrd="8" destOrd="0" presId="urn:microsoft.com/office/officeart/2005/8/layout/cycle5"/>
    <dgm:cxn modelId="{F76C0D13-6A38-4D7C-AADF-B29EF0FB00BF}" type="presParOf" srcId="{04076FA9-B070-412C-873F-034B6F280385}" destId="{9686BAE4-C33A-4231-B976-401DDB0770A1}" srcOrd="9" destOrd="0" presId="urn:microsoft.com/office/officeart/2005/8/layout/cycle5"/>
    <dgm:cxn modelId="{9427B1F4-3DB9-40C0-A8D3-1D371592D33F}" type="presParOf" srcId="{04076FA9-B070-412C-873F-034B6F280385}" destId="{AE0A6954-8BAA-4478-8F02-68506519C359}" srcOrd="10" destOrd="0" presId="urn:microsoft.com/office/officeart/2005/8/layout/cycle5"/>
    <dgm:cxn modelId="{8280FB8A-FD8B-4C87-BEC5-2B77C4F41F75}" type="presParOf" srcId="{04076FA9-B070-412C-873F-034B6F280385}" destId="{1B13E13D-31BE-408F-A50E-5780E2DE0EA0}" srcOrd="11" destOrd="0" presId="urn:microsoft.com/office/officeart/2005/8/layout/cycle5"/>
    <dgm:cxn modelId="{D145E641-C6BA-418A-AC69-A64F5A81C5E2}" type="presParOf" srcId="{04076FA9-B070-412C-873F-034B6F280385}" destId="{DEB51DDF-614C-46B8-8367-24D14132E7FC}" srcOrd="12" destOrd="0" presId="urn:microsoft.com/office/officeart/2005/8/layout/cycle5"/>
    <dgm:cxn modelId="{4D5E163C-3C69-4037-AF59-50CD50A7261B}" type="presParOf" srcId="{04076FA9-B070-412C-873F-034B6F280385}" destId="{C5829234-C77C-4A46-9532-6D727E0EF2BF}" srcOrd="13" destOrd="0" presId="urn:microsoft.com/office/officeart/2005/8/layout/cycle5"/>
    <dgm:cxn modelId="{F088B337-E082-4B02-A9DB-4F5D0AEDF699}" type="presParOf" srcId="{04076FA9-B070-412C-873F-034B6F280385}" destId="{6F79F889-568E-4EF2-AC43-F4043E988DD8}" srcOrd="14" destOrd="0" presId="urn:microsoft.com/office/officeart/2005/8/layout/cycle5"/>
    <dgm:cxn modelId="{946BAA4B-0899-4F94-9713-71697264698A}" type="presParOf" srcId="{04076FA9-B070-412C-873F-034B6F280385}" destId="{7DB01249-2664-4B89-8E83-F32199BF191E}" srcOrd="15" destOrd="0" presId="urn:microsoft.com/office/officeart/2005/8/layout/cycle5"/>
    <dgm:cxn modelId="{4AC6547D-BDE0-4020-9B57-6543A4127D75}" type="presParOf" srcId="{04076FA9-B070-412C-873F-034B6F280385}" destId="{8119A8DA-9B07-4216-B816-8A8FB8DCDF37}" srcOrd="16" destOrd="0" presId="urn:microsoft.com/office/officeart/2005/8/layout/cycle5"/>
    <dgm:cxn modelId="{E836C712-A53D-4BC9-9D23-419D07D3CA20}" type="presParOf" srcId="{04076FA9-B070-412C-873F-034B6F280385}" destId="{D832C932-8F5E-4E53-A984-E9B0CA35CEF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5CAA-369A-4D41-A608-49632BB60B60}">
      <dsp:nvSpPr>
        <dsp:cNvPr id="0" name=""/>
        <dsp:cNvSpPr/>
      </dsp:nvSpPr>
      <dsp:spPr>
        <a:xfrm rot="2782">
          <a:off x="1540171" y="2467034"/>
          <a:ext cx="708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85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5D7EF-CA05-4C1B-AE56-D6732FDFDB6A}">
      <dsp:nvSpPr>
        <dsp:cNvPr id="0" name=""/>
        <dsp:cNvSpPr/>
      </dsp:nvSpPr>
      <dsp:spPr>
        <a:xfrm>
          <a:off x="239691" y="1815982"/>
          <a:ext cx="1300480" cy="130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SASARAN  KAB BLITAR III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Meningkatnya kualitas pelayanan pendidikan masyarakat</a:t>
          </a:r>
          <a:endParaRPr lang="id-ID" sz="1100" kern="1200" dirty="0"/>
        </a:p>
      </dsp:txBody>
      <dsp:txXfrm>
        <a:off x="303175" y="1879466"/>
        <a:ext cx="1173512" cy="1173512"/>
      </dsp:txXfrm>
    </dsp:sp>
    <dsp:sp modelId="{3269AD73-E84D-44EF-A235-E386E0E4CCB1}">
      <dsp:nvSpPr>
        <dsp:cNvPr id="0" name=""/>
        <dsp:cNvSpPr/>
      </dsp:nvSpPr>
      <dsp:spPr>
        <a:xfrm>
          <a:off x="2248689" y="2032013"/>
          <a:ext cx="871321" cy="871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900" kern="1200" dirty="0" smtClean="0"/>
            <a:t>SASARAN STRATEGIS OPD Meningkatnya minat baca  masyarakat</a:t>
          </a:r>
          <a:endParaRPr lang="id-ID" sz="900" kern="1200" dirty="0"/>
        </a:p>
      </dsp:txBody>
      <dsp:txXfrm>
        <a:off x="2291223" y="2074547"/>
        <a:ext cx="786253" cy="786253"/>
      </dsp:txXfrm>
    </dsp:sp>
    <dsp:sp modelId="{07CD4278-68CD-4C1C-9E19-8628AA4CE1AB}">
      <dsp:nvSpPr>
        <dsp:cNvPr id="0" name=""/>
        <dsp:cNvSpPr/>
      </dsp:nvSpPr>
      <dsp:spPr>
        <a:xfrm rot="58856">
          <a:off x="3119957" y="2481384"/>
          <a:ext cx="730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23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836F-524A-4D57-9172-225B5C28A59D}">
      <dsp:nvSpPr>
        <dsp:cNvPr id="0" name=""/>
        <dsp:cNvSpPr/>
      </dsp:nvSpPr>
      <dsp:spPr>
        <a:xfrm>
          <a:off x="3850142" y="1383933"/>
          <a:ext cx="2245857" cy="224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Program Pengembangan Budaya Baca dan Pembinaan Perpustakaan</a:t>
          </a:r>
          <a:endParaRPr lang="id-ID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Kegiatan Pembinaan Perpustakaan</a:t>
          </a:r>
          <a:endParaRPr lang="id-ID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Kegiatan Pengembangan Minat Baca</a:t>
          </a:r>
          <a:endParaRPr lang="id-ID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Kegiatan Promosi Perpustakaan</a:t>
          </a:r>
          <a:endParaRPr lang="id-ID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Kegiatan Pengadaan bahan pustaka</a:t>
          </a:r>
          <a:endParaRPr lang="id-ID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Kegiatan Perpustakaan Keliling</a:t>
          </a:r>
          <a:endParaRPr lang="id-ID" sz="1000" kern="1200" dirty="0"/>
        </a:p>
      </dsp:txBody>
      <dsp:txXfrm>
        <a:off x="3959776" y="1493567"/>
        <a:ext cx="2026589" cy="2026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929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75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05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35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203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6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651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38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64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5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2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A776-E730-448A-96EE-9E768DD4935F}" type="datetimeFigureOut">
              <a:rPr lang="id-ID" smtClean="0"/>
              <a:t>18/08/2017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C1C56-1E4D-4348-BABD-BA53ACDA0C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36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id-ID" smtClean="0"/>
              <a:t>SAKIP 2017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200" dirty="0" smtClean="0"/>
              <a:t>SISTEM AKUNTABLITAS INSTANSI PEMERINTAH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  <a:solidFill>
            <a:srgbClr val="00CC99"/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DINAS PERPUSTAKAAN DAN ARSIP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KABUPATEN BLITAR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1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SASARAN STRATEGIS /IKU I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43102"/>
              </p:ext>
            </p:extLst>
          </p:nvPr>
        </p:nvGraphicFramePr>
        <p:xfrm>
          <a:off x="467545" y="908720"/>
          <a:ext cx="835292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603"/>
                <a:gridCol w="1423831"/>
                <a:gridCol w="1423831"/>
                <a:gridCol w="1423831"/>
                <a:gridCol w="1423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Indikator 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Target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% 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Meningkatnya minat baca  masyarakat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Persentase peningkatan kunjungan masyarakat ke perpustakaan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0,63%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-97,39%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-0,64%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92494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UPAYA PENCAPAIAN</a:t>
            </a:r>
          </a:p>
          <a:p>
            <a:pPr marL="400050" indent="-400050">
              <a:buFont typeface="+mj-lt"/>
              <a:buAutoNum type="romanLcPeriod"/>
            </a:pPr>
            <a:r>
              <a:rPr lang="id-ID" dirty="0" smtClean="0"/>
              <a:t>Menarik data kunjungan masyarakat / siswa sekolah ke perpustakaan sekolah se Kab Blitar dengan bekerjasama Dinas Pendidikan</a:t>
            </a:r>
          </a:p>
          <a:p>
            <a:pPr marL="400050" indent="-400050">
              <a:buFont typeface="+mj-lt"/>
              <a:buAutoNum type="romanLcPeriod"/>
            </a:pPr>
            <a:r>
              <a:rPr lang="id-ID" dirty="0" smtClean="0"/>
              <a:t>Melakukan pembinaan pengelolaan perpustakaan di sekolah-sekolah</a:t>
            </a:r>
          </a:p>
          <a:p>
            <a:pPr marL="400050" indent="-400050">
              <a:buFont typeface="+mj-lt"/>
              <a:buAutoNum type="romanLcPeriod"/>
            </a:pPr>
            <a:r>
              <a:rPr lang="id-ID" dirty="0" smtClean="0"/>
              <a:t>Mengoptimalkan kunjungan perpustakaan keliling ke titik-titik yang telah direncanakan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67544" y="4869160"/>
            <a:ext cx="2160240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DUKUNGAN ANGGARAN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756279" y="4869160"/>
            <a:ext cx="2160240" cy="86409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ANGGARAN</a:t>
            </a:r>
          </a:p>
          <a:p>
            <a:pPr algn="ctr"/>
            <a:r>
              <a:rPr lang="id-ID" sz="2000" dirty="0" smtClean="0"/>
              <a:t>Rp 350.888.000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5068919" y="4869160"/>
            <a:ext cx="216024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REALISASI</a:t>
            </a:r>
          </a:p>
          <a:p>
            <a:pPr algn="ctr"/>
            <a:r>
              <a:rPr lang="id-ID" sz="2000" dirty="0" smtClean="0"/>
              <a:t>Rp 44.544.500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7323227" y="4844752"/>
            <a:ext cx="1497245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%CAPAIAN</a:t>
            </a:r>
          </a:p>
          <a:p>
            <a:pPr algn="ctr"/>
            <a:r>
              <a:rPr lang="id-ID" sz="2000" dirty="0" smtClean="0"/>
              <a:t>12,69%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5343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SASARAN STRATEGIS /IKU II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27860"/>
              </p:ext>
            </p:extLst>
          </p:nvPr>
        </p:nvGraphicFramePr>
        <p:xfrm>
          <a:off x="467545" y="908720"/>
          <a:ext cx="8352927" cy="204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603"/>
                <a:gridCol w="1423831"/>
                <a:gridCol w="1423831"/>
                <a:gridCol w="1423831"/>
                <a:gridCol w="1423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Indikator 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Target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% 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Meningkatnya kualitas tata kelola kearsipan di lingkungan Pemerintah Kabupaten Blitar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Persentase Organisasi Pemerintah Daerah yang memiliki kualitas tata kelola kearsipan yang baik di lingkungan Pemerintah Kabupaten Blitar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13,3%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0%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0%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9249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UPAYA PENCAPAIAN</a:t>
            </a:r>
          </a:p>
          <a:p>
            <a:pPr marL="400050" indent="-400050">
              <a:buFont typeface="+mj-lt"/>
              <a:buAutoNum type="romanLcPeriod"/>
            </a:pPr>
            <a:r>
              <a:rPr lang="id-ID" dirty="0" smtClean="0"/>
              <a:t>Mengoptimalkan jumlah personil yang ada untuk mengejar target kinerja yang telah ditetapkan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869160"/>
            <a:ext cx="2160240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DUKUNGAN ANGGARAN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756279" y="4869160"/>
            <a:ext cx="2160240" cy="86409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ANGGARAN</a:t>
            </a:r>
          </a:p>
          <a:p>
            <a:pPr algn="ctr"/>
            <a:r>
              <a:rPr lang="id-ID" sz="2000" dirty="0" smtClean="0"/>
              <a:t>Rp 242.700.000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5068919" y="4869160"/>
            <a:ext cx="216024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REALISASI</a:t>
            </a:r>
          </a:p>
          <a:p>
            <a:pPr algn="ctr"/>
            <a:r>
              <a:rPr lang="id-ID" sz="2000" dirty="0" smtClean="0"/>
              <a:t>Rp 44.544.500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7323227" y="4844752"/>
            <a:ext cx="1497245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% CAPAIAN</a:t>
            </a:r>
          </a:p>
          <a:p>
            <a:pPr algn="ctr"/>
            <a:r>
              <a:rPr lang="id-ID" sz="2000" dirty="0" smtClean="0"/>
              <a:t>4,28 %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12399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SASARAN STRATEGIS /IKU III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08432"/>
              </p:ext>
            </p:extLst>
          </p:nvPr>
        </p:nvGraphicFramePr>
        <p:xfrm>
          <a:off x="467545" y="908720"/>
          <a:ext cx="8352927" cy="16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603"/>
                <a:gridCol w="1423831"/>
                <a:gridCol w="1423831"/>
                <a:gridCol w="1423831"/>
                <a:gridCol w="14238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Indikator Sasaran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Target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% Capaian</a:t>
                      </a:r>
                      <a:endParaRPr lang="id-ID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Meningkatnya jumlah  dokumen dan arsip daerah yang diselamatkan dan dilestarikan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Persentase Organisasi Pemerintah Daerah  yang dokumen / arsipnya telah diselamatkan dan dilestarikan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8 %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0%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dirty="0" smtClean="0"/>
                        <a:t>0%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9249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UPAYA PENCAPAIAN</a:t>
            </a:r>
          </a:p>
          <a:p>
            <a:pPr marL="400050" indent="-400050">
              <a:buFont typeface="+mj-lt"/>
              <a:buAutoNum type="romanLcPeriod"/>
            </a:pPr>
            <a:r>
              <a:rPr lang="id-ID" dirty="0" smtClean="0"/>
              <a:t>Mengoptimalkan jumlah personil yang ada untuk mengejar target kinerja yang telah ditetapkan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869160"/>
            <a:ext cx="2160240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DUKUNGAN ANGGARAN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2756279" y="4869160"/>
            <a:ext cx="2160240" cy="86409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ANGGARAN</a:t>
            </a:r>
          </a:p>
          <a:p>
            <a:pPr algn="ctr"/>
            <a:r>
              <a:rPr lang="id-ID" sz="2000" dirty="0" smtClean="0"/>
              <a:t>Rp 82.125.000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5068919" y="4869160"/>
            <a:ext cx="216024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REALISASI</a:t>
            </a:r>
          </a:p>
          <a:p>
            <a:pPr algn="ctr"/>
            <a:r>
              <a:rPr lang="id-ID" sz="2000" dirty="0" smtClean="0"/>
              <a:t>Rp 12.095.000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7323227" y="4844752"/>
            <a:ext cx="1497245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% CAPAIAN</a:t>
            </a:r>
          </a:p>
          <a:p>
            <a:pPr algn="ctr"/>
            <a:r>
              <a:rPr lang="id-ID" sz="2000" dirty="0" smtClean="0"/>
              <a:t>14,73 %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84506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RENCANA AKSI OPTIMALISASI SAKIP</a:t>
            </a:r>
            <a:endParaRPr lang="id-ID" sz="20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28266799"/>
              </p:ext>
            </p:extLst>
          </p:nvPr>
        </p:nvGraphicFramePr>
        <p:xfrm>
          <a:off x="476463" y="836712"/>
          <a:ext cx="829707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19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RENCANA AKSI KEGIATAN 2018</a:t>
            </a:r>
            <a:endParaRPr lang="id-ID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1033" r="14997" b="11174"/>
          <a:stretch/>
        </p:blipFill>
        <p:spPr bwMode="auto">
          <a:xfrm>
            <a:off x="467544" y="1052736"/>
            <a:ext cx="8352928" cy="45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7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RENCANA AKSI KEGIATAN 2018</a:t>
            </a:r>
            <a:endParaRPr lang="id-ID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0635" r="14885" b="31818"/>
          <a:stretch/>
        </p:blipFill>
        <p:spPr bwMode="auto">
          <a:xfrm>
            <a:off x="467544" y="908720"/>
            <a:ext cx="8352928" cy="31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5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RENCANA AKSI KEGIATAN 2018</a:t>
            </a:r>
            <a:endParaRPr lang="id-ID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7381" r="14216" b="23106"/>
          <a:stretch/>
        </p:blipFill>
        <p:spPr bwMode="auto">
          <a:xfrm>
            <a:off x="467544" y="1124745"/>
            <a:ext cx="8352928" cy="3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5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PERJANJIAN KINERJA TAHUN 2017</a:t>
            </a:r>
            <a:endParaRPr lang="id-ID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66800"/>
            <a:ext cx="4016447" cy="524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66800"/>
            <a:ext cx="4160245" cy="43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6296" y="6093296"/>
            <a:ext cx="1584175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ESELON II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24803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PERJANJIAN KINERJA TAHUN 2017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7236296" y="6093296"/>
            <a:ext cx="1584175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ESELON III</a:t>
            </a:r>
            <a:endParaRPr lang="id-ID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6424" cy="540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36712"/>
            <a:ext cx="4248471" cy="511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0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PERJANJIAN KINERJA TAHUN 2017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7236296" y="6093296"/>
            <a:ext cx="1584175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ESELON IV</a:t>
            </a:r>
            <a:endParaRPr lang="id-ID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4601"/>
            <a:ext cx="3898914" cy="53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12" y="1004600"/>
            <a:ext cx="4283018" cy="45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2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GAMBARAN UMUM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DINAS PERPUSTAKAN DAN ARSIP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Dinas Perpustakaan dan Arsip merupakan unsur pelaksana urusan pemerintahan yang menjadi kewenangan daerah dibidang perpustakaan dan urusan pemerintahan yang menjadi kewenangan daerah di bidang kearsipan serta tugas perbantuan </a:t>
            </a:r>
            <a:endParaRPr lang="id-ID" dirty="0" smtClean="0"/>
          </a:p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669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DPA TAHUN 2017</a:t>
            </a:r>
            <a:endParaRPr lang="id-ID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4814"/>
            <a:ext cx="8586700" cy="36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8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PENGUKURAN KINERJA TRIWULAN II  2017</a:t>
            </a:r>
            <a:endParaRPr lang="id-ID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25595" r="20240" b="15530"/>
          <a:stretch/>
        </p:blipFill>
        <p:spPr bwMode="auto">
          <a:xfrm>
            <a:off x="450078" y="908720"/>
            <a:ext cx="85688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6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EVALUASI KINERJA DAN ANGGARAN TRIWULAN II  2017</a:t>
            </a:r>
            <a:endParaRPr lang="id-ID" sz="2000" dirty="0"/>
          </a:p>
        </p:txBody>
      </p:sp>
      <p:pic>
        <p:nvPicPr>
          <p:cNvPr id="6146" name="Picture 2" descr="Z:\CANDRA\LPPD\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466" r="5448" b="1322"/>
          <a:stretch/>
        </p:blipFill>
        <p:spPr bwMode="auto">
          <a:xfrm rot="16200000">
            <a:off x="2085975" y="-739219"/>
            <a:ext cx="5116064" cy="86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7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RENCANA AKSI 2018</a:t>
            </a:r>
            <a:endParaRPr lang="id-ID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" y="908720"/>
            <a:ext cx="8220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8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DRAFT RKA 2018</a:t>
            </a:r>
            <a:endParaRPr lang="id-ID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764704"/>
            <a:ext cx="7992888" cy="55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1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728" y="2636912"/>
            <a:ext cx="6305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dirty="0" smtClean="0">
                <a:ln w="18415" cmpd="sng">
                  <a:noFill/>
                  <a:prstDash val="solid"/>
                </a:ln>
                <a:solidFill>
                  <a:srgbClr val="00CC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Terima Kasih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00CC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75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800" y="116632"/>
            <a:ext cx="3240360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VISI DAN MISI BUPATI BLITAR</a:t>
            </a:r>
            <a:endParaRPr lang="id-ID" sz="1600" dirty="0"/>
          </a:p>
        </p:txBody>
      </p:sp>
      <p:sp>
        <p:nvSpPr>
          <p:cNvPr id="5" name="Rectangle 4"/>
          <p:cNvSpPr/>
          <p:nvPr/>
        </p:nvSpPr>
        <p:spPr>
          <a:xfrm>
            <a:off x="1979712" y="836712"/>
            <a:ext cx="4680520" cy="86409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VISI  :</a:t>
            </a:r>
          </a:p>
          <a:p>
            <a:pPr algn="ctr"/>
            <a:r>
              <a:rPr lang="id-ID" sz="1600" dirty="0" smtClean="0"/>
              <a:t>Menuju Kab Blitar yang Sejahtera, Maju dan Berdaya Saing</a:t>
            </a:r>
            <a:endParaRPr lang="id-ID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2060848"/>
            <a:ext cx="3744416" cy="10081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MISI  Ke III:</a:t>
            </a:r>
          </a:p>
          <a:p>
            <a:pPr algn="ctr"/>
            <a:r>
              <a:rPr lang="id-ID" sz="1600" dirty="0" smtClean="0"/>
              <a:t>Meningkatkan Kualitas Sumber Daya Manusia (SDM) </a:t>
            </a:r>
          </a:p>
          <a:p>
            <a:pPr algn="ctr"/>
            <a:r>
              <a:rPr lang="id-ID" sz="1600" dirty="0" smtClean="0"/>
              <a:t>(Pendidikan ) </a:t>
            </a:r>
            <a:endParaRPr lang="id-ID" sz="1600" dirty="0"/>
          </a:p>
        </p:txBody>
      </p:sp>
      <p:sp>
        <p:nvSpPr>
          <p:cNvPr id="7" name="Rectangle 6"/>
          <p:cNvSpPr/>
          <p:nvPr/>
        </p:nvSpPr>
        <p:spPr>
          <a:xfrm>
            <a:off x="467544" y="3501008"/>
            <a:ext cx="3744416" cy="648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TUJUAN MISI  Ke III:</a:t>
            </a:r>
          </a:p>
          <a:p>
            <a:pPr algn="ctr"/>
            <a:r>
              <a:rPr lang="id-ID" sz="1600" dirty="0" smtClean="0"/>
              <a:t>Mewujudkan SDM yang berdaya saing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467544" y="4653136"/>
            <a:ext cx="37444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SASARAN MISI  Ke III:</a:t>
            </a:r>
          </a:p>
          <a:p>
            <a:pPr algn="ctr"/>
            <a:r>
              <a:rPr lang="id-ID" sz="1600" dirty="0" smtClean="0"/>
              <a:t>Meningkatnya kualitas pelayanan pendidikan masyarakat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4644008" y="2060848"/>
            <a:ext cx="3744416" cy="10081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MISI  Ke IV:</a:t>
            </a:r>
          </a:p>
          <a:p>
            <a:pPr algn="ctr"/>
            <a:r>
              <a:rPr lang="id-ID" sz="1600" dirty="0" smtClean="0"/>
              <a:t>Meningkatkan Tata Kelola Pemerintahan yang Baik 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4644008" y="3501008"/>
            <a:ext cx="3744416" cy="792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TUJUAN MISI  Ke IV:</a:t>
            </a:r>
          </a:p>
          <a:p>
            <a:pPr algn="ctr"/>
            <a:r>
              <a:rPr lang="id-ID" sz="1600" dirty="0" smtClean="0"/>
              <a:t>Mewujudkan pemerintahan daerah yang efektif, efisien dan akuntabel</a:t>
            </a:r>
            <a:endParaRPr lang="id-ID" sz="1600" dirty="0"/>
          </a:p>
        </p:txBody>
      </p:sp>
      <p:sp>
        <p:nvSpPr>
          <p:cNvPr id="11" name="Rectangle 10"/>
          <p:cNvSpPr/>
          <p:nvPr/>
        </p:nvSpPr>
        <p:spPr>
          <a:xfrm>
            <a:off x="4644008" y="4653136"/>
            <a:ext cx="37444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SASARAN MISI  Ke IV:</a:t>
            </a:r>
          </a:p>
          <a:p>
            <a:pPr algn="ctr"/>
            <a:r>
              <a:rPr lang="id-ID" sz="1600" dirty="0" smtClean="0"/>
              <a:t>Meningkatnya kualitas pelayanan publik</a:t>
            </a:r>
            <a:endParaRPr lang="id-ID" sz="1600" dirty="0"/>
          </a:p>
        </p:txBody>
      </p:sp>
      <p:sp>
        <p:nvSpPr>
          <p:cNvPr id="12" name="Down Arrow 11"/>
          <p:cNvSpPr/>
          <p:nvPr/>
        </p:nvSpPr>
        <p:spPr>
          <a:xfrm>
            <a:off x="6169407" y="1628800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59732" y="1591963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173987" y="3140968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164312" y="3104131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156176" y="4293096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146501" y="4184251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5011" y="5805264"/>
            <a:ext cx="3744416" cy="648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DINAS PERPUSTAKAAN DAN ARSIP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491880" y="5515330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932040" y="5515330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8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3744416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MISI  Ke III:</a:t>
            </a:r>
          </a:p>
          <a:p>
            <a:pPr algn="ctr"/>
            <a:r>
              <a:rPr lang="id-ID" sz="1600" dirty="0" smtClean="0"/>
              <a:t>Meningkatkan Kualitas Sumber Daya Manusia (SDM) (Pendidikan ) </a:t>
            </a:r>
            <a:endParaRPr lang="id-ID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1592796"/>
            <a:ext cx="3744416" cy="5400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TUJUAN MISI  Ke III:</a:t>
            </a:r>
          </a:p>
          <a:p>
            <a:pPr algn="ctr"/>
            <a:r>
              <a:rPr lang="id-ID" sz="1400" dirty="0" smtClean="0"/>
              <a:t>Mewujudkan SDM yang berdaya saing</a:t>
            </a:r>
            <a:endParaRPr lang="id-ID" sz="1400" dirty="0"/>
          </a:p>
        </p:txBody>
      </p:sp>
      <p:sp>
        <p:nvSpPr>
          <p:cNvPr id="4" name="Rectangle 3"/>
          <p:cNvSpPr/>
          <p:nvPr/>
        </p:nvSpPr>
        <p:spPr>
          <a:xfrm>
            <a:off x="611560" y="2323290"/>
            <a:ext cx="3744416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SASARAN MISI  Ke III:</a:t>
            </a:r>
          </a:p>
          <a:p>
            <a:pPr algn="ctr"/>
            <a:r>
              <a:rPr lang="id-ID" sz="1400" dirty="0" smtClean="0"/>
              <a:t>Meningkatnya kualitas pelayanan pendidikan masyarakat</a:t>
            </a:r>
            <a:endParaRPr lang="id-ID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4704"/>
            <a:ext cx="3960440" cy="648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MISI  Ke IV:</a:t>
            </a:r>
          </a:p>
          <a:p>
            <a:pPr algn="ctr"/>
            <a:r>
              <a:rPr lang="id-ID" sz="1600" dirty="0" smtClean="0"/>
              <a:t>Meningkatkan Tata Kelola Pemerintahan yang Baik </a:t>
            </a:r>
            <a:endParaRPr lang="id-ID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0" y="1592796"/>
            <a:ext cx="3960440" cy="612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TUJUAN MISI  Ke IV:</a:t>
            </a:r>
          </a:p>
          <a:p>
            <a:pPr algn="ctr"/>
            <a:r>
              <a:rPr lang="id-ID" sz="1400" dirty="0" smtClean="0"/>
              <a:t>Mewujudkan pemerintahan daerah yang efektif, efisien dan akuntabel</a:t>
            </a:r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323290"/>
            <a:ext cx="3960440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SASARAN MISI  Ke IV:</a:t>
            </a:r>
          </a:p>
          <a:p>
            <a:pPr algn="ctr"/>
            <a:r>
              <a:rPr lang="id-ID" sz="1400" dirty="0" smtClean="0"/>
              <a:t>Meningkatnya kualitas pelayanan publik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611560" y="188640"/>
            <a:ext cx="7920880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KERANGKA KERJA PENCAPAIAN SASARAN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591700" y="3339786"/>
            <a:ext cx="3744416" cy="5676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SASARAN STRATEGIS OPD:</a:t>
            </a:r>
          </a:p>
          <a:p>
            <a:pPr algn="ctr"/>
            <a:r>
              <a:rPr lang="id-ID" sz="1600" dirty="0"/>
              <a:t>Meningkatnya minat baca  masyarakat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4378" y="3339786"/>
            <a:ext cx="1977841" cy="10717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SASARAN STRATEGIS OPD:</a:t>
            </a:r>
          </a:p>
          <a:p>
            <a:pPr algn="ctr"/>
            <a:r>
              <a:rPr lang="id-ID" sz="1200" dirty="0"/>
              <a:t>Meningkatnya kualitas tata kelola kearsipan di lingkungan Pemerintah Kabupaten Blitar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0231" y="3339786"/>
            <a:ext cx="1872209" cy="10717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SASARAN STRATEGIS OPD:</a:t>
            </a:r>
          </a:p>
          <a:p>
            <a:pPr algn="ctr"/>
            <a:r>
              <a:rPr lang="id-ID" sz="1200" dirty="0"/>
              <a:t>Meningkatnya jumlah  dokumen dan arsip daerah yang diselamatkan dan dilestarikan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700" y="4143588"/>
            <a:ext cx="3764276" cy="535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Program Pengembangan Budaya Baca dan Pembinaan Perpustakaan</a:t>
            </a:r>
            <a:endParaRPr lang="id-ID" sz="1200" dirty="0"/>
          </a:p>
        </p:txBody>
      </p:sp>
      <p:sp>
        <p:nvSpPr>
          <p:cNvPr id="13" name="Rectangle 12"/>
          <p:cNvSpPr/>
          <p:nvPr/>
        </p:nvSpPr>
        <p:spPr>
          <a:xfrm>
            <a:off x="4574379" y="4613307"/>
            <a:ext cx="1977840" cy="535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/>
              <a:t>Program Peningkatan Kualitas Pelayanan Informasi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1999" y="5301575"/>
            <a:ext cx="1980219" cy="8381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/>
              <a:t>Program Pengembangan Sistem Administrasi Kearsipan berbasis Teknologi Informasi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60231" y="4613307"/>
            <a:ext cx="1872209" cy="535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/>
              <a:t>Program Penyelamatan dan Pelestarian Dokumen / Arsip Daerah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246917" y="1412776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433794" y="1425358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246917" y="2132856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433794" y="2204864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231992" y="3174804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443682" y="3166559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68654" y="3159315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198298" y="3906212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44873" y="4396646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379015" y="4410570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426333" y="5149175"/>
            <a:ext cx="236851" cy="236851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288" y="6139713"/>
            <a:ext cx="3764276" cy="601655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DILAKSANAKAN OLEH </a:t>
            </a:r>
          </a:p>
          <a:p>
            <a:pPr algn="ctr"/>
            <a:r>
              <a:rPr lang="id-ID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BIDANG LAYANAN DAN PENGEMBANGAN SUMBER DAYA PERPUSTAKAAN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1999" y="6139713"/>
            <a:ext cx="3960441" cy="601655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DILAKSANAKAN OLEH </a:t>
            </a:r>
          </a:p>
          <a:p>
            <a:pPr algn="ctr"/>
            <a:r>
              <a:rPr lang="id-ID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BIDANG LAYANAN </a:t>
            </a: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PELESTARIAN KEARSIPAN</a:t>
            </a:r>
            <a:endParaRPr lang="id-ID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CASCADING KINERJA DINAS PERPUSTAKAAN DAN ARSIP TAHUN 2017</a:t>
            </a: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473969" y="1556792"/>
            <a:ext cx="1145704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BUPATI</a:t>
            </a: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2195736" y="1556792"/>
            <a:ext cx="6624736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SASARAN : Meningkatnya kualitas pelayanan pendidikan masyarakat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2195736" y="1792110"/>
            <a:ext cx="6624736" cy="41275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INDIKATOR : Indeks Pendidikan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132" y="2636912"/>
            <a:ext cx="1145704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KEPALA DINAS</a:t>
            </a:r>
          </a:p>
          <a:p>
            <a:pPr algn="ctr"/>
            <a:r>
              <a:rPr lang="id-ID" sz="1100" dirty="0" smtClean="0"/>
              <a:t>PERPUSTAKAAN DAN ARSIP</a:t>
            </a:r>
            <a:endParaRPr lang="id-ID" sz="1100" dirty="0"/>
          </a:p>
        </p:txBody>
      </p:sp>
      <p:sp>
        <p:nvSpPr>
          <p:cNvPr id="10" name="Rectangle 9"/>
          <p:cNvSpPr/>
          <p:nvPr/>
        </p:nvSpPr>
        <p:spPr>
          <a:xfrm>
            <a:off x="2172899" y="2636912"/>
            <a:ext cx="6624736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SASARAN : Meningkatnya minat baca  masyarakat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2899" y="2872230"/>
            <a:ext cx="6624736" cy="55677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INDIKATOR KINERJA : </a:t>
            </a:r>
            <a:r>
              <a:rPr lang="fi-FI" sz="1600" dirty="0" smtClean="0"/>
              <a:t>Persentase peningkatan kunjungan masyarakat </a:t>
            </a:r>
            <a:r>
              <a:rPr lang="id-ID" sz="1600" dirty="0" smtClean="0"/>
              <a:t>ke </a:t>
            </a:r>
            <a:r>
              <a:rPr lang="fi-FI" sz="1600" dirty="0" smtClean="0"/>
              <a:t>perpustakaan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202" y="4005064"/>
            <a:ext cx="1145704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KEPALA BIDANG</a:t>
            </a:r>
          </a:p>
          <a:p>
            <a:pPr algn="ctr"/>
            <a:r>
              <a:rPr lang="id-ID" sz="1100" dirty="0" smtClean="0"/>
              <a:t>(ESELON III)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1969" y="4005064"/>
            <a:ext cx="6624736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/>
              <a:t>Program Pengembangan Budaya Baca dan Pembinaan Perpustakaan</a:t>
            </a:r>
            <a:endParaRPr lang="id-ID" sz="1600" dirty="0"/>
          </a:p>
        </p:txBody>
      </p:sp>
      <p:sp>
        <p:nvSpPr>
          <p:cNvPr id="15" name="Rectangle 14"/>
          <p:cNvSpPr/>
          <p:nvPr/>
        </p:nvSpPr>
        <p:spPr>
          <a:xfrm>
            <a:off x="2211969" y="4240382"/>
            <a:ext cx="6624736" cy="34074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INDIKATOR KINERJA  : </a:t>
            </a:r>
            <a:r>
              <a:rPr lang="fi-FI" sz="1600" dirty="0" smtClean="0"/>
              <a:t>Persentase masyarakat yang mengunjungi perpustakaan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0202" y="5085184"/>
            <a:ext cx="1145704" cy="5760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KEPALA SEKSI</a:t>
            </a:r>
          </a:p>
          <a:p>
            <a:pPr algn="ctr"/>
            <a:r>
              <a:rPr lang="id-ID" sz="1100" dirty="0" smtClean="0"/>
              <a:t>(ESELON IV)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1969" y="5085184"/>
            <a:ext cx="6624736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Kegiatan Ekstra Pelayanan Perpustakaan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11969" y="5320502"/>
            <a:ext cx="6624736" cy="55677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INDIKATOR KINERJA  : Jumlah tambahan hari lembur kerja untuk pelayanan perpustakaan</a:t>
            </a:r>
            <a:endParaRPr lang="fi-FI" sz="1600" dirty="0" smtClean="0"/>
          </a:p>
        </p:txBody>
      </p:sp>
      <p:cxnSp>
        <p:nvCxnSpPr>
          <p:cNvPr id="12" name="Elbow Connector 11"/>
          <p:cNvCxnSpPr>
            <a:stCxn id="6" idx="3"/>
            <a:endCxn id="8" idx="1"/>
          </p:cNvCxnSpPr>
          <p:nvPr/>
        </p:nvCxnSpPr>
        <p:spPr>
          <a:xfrm>
            <a:off x="1619673" y="1772816"/>
            <a:ext cx="576063" cy="2256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3"/>
            <a:endCxn id="11" idx="1"/>
          </p:cNvCxnSpPr>
          <p:nvPr/>
        </p:nvCxnSpPr>
        <p:spPr>
          <a:xfrm>
            <a:off x="1596836" y="2924944"/>
            <a:ext cx="576063" cy="2256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3"/>
            <a:endCxn id="15" idx="1"/>
          </p:cNvCxnSpPr>
          <p:nvPr/>
        </p:nvCxnSpPr>
        <p:spPr>
          <a:xfrm>
            <a:off x="1635906" y="4293096"/>
            <a:ext cx="576063" cy="11765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6" idx="3"/>
            <a:endCxn id="18" idx="1"/>
          </p:cNvCxnSpPr>
          <p:nvPr/>
        </p:nvCxnSpPr>
        <p:spPr>
          <a:xfrm>
            <a:off x="1635906" y="5373216"/>
            <a:ext cx="576063" cy="2256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843964" y="2204864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66801" y="3478649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843964" y="4653136"/>
            <a:ext cx="360040" cy="360040"/>
          </a:xfrm>
          <a:prstGeom prst="down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1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46566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CROSS CUTTING KINERJA DINAS PERPUSTAKAAN DAN ARSIP TAHUN 2018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92942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INDIKATOR KINERJA UTAMA DINAS PERPUSTAKAAN DAN ARSIP</a:t>
            </a:r>
            <a:endParaRPr lang="id-ID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64569"/>
              </p:ext>
            </p:extLst>
          </p:nvPr>
        </p:nvGraphicFramePr>
        <p:xfrm>
          <a:off x="431540" y="908720"/>
          <a:ext cx="8424936" cy="44221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04156"/>
                <a:gridCol w="2232248"/>
                <a:gridCol w="864096"/>
                <a:gridCol w="792088"/>
                <a:gridCol w="864096"/>
                <a:gridCol w="864096"/>
                <a:gridCol w="720080"/>
                <a:gridCol w="68407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SASARAN</a:t>
                      </a:r>
                      <a:endParaRPr lang="id-ID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INDIKATOR SASARAN</a:t>
                      </a:r>
                      <a:endParaRPr lang="id-ID" sz="11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TARGET KINERJA PADA TAHUN KE</a:t>
                      </a:r>
                      <a:endParaRPr lang="id-ID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2016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2017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2018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2019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2020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 smtClean="0"/>
                        <a:t>2021</a:t>
                      </a:r>
                      <a:endParaRPr lang="id-ID" sz="11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Meningkatnya minat baca masyarakat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Persentase peningkatan kunjungan masyarakat ke perpustakaan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(beda</a:t>
                      </a:r>
                      <a:r>
                        <a:rPr lang="id-ID" sz="1400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formulasi)</a:t>
                      </a:r>
                      <a:endParaRPr lang="id-ID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0,63%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1,11%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2,56%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Meningkatnya kualitas tata kelola kearsipan di lingkungan Pemerintah Kabupaten Blitar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Persentase Organisasi Perangkat Daerah yang memiliki kualitas tata kelola kearsipan yang baik di lingkungan Pemerintah Kabupaten Blitar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(beda</a:t>
                      </a:r>
                      <a:r>
                        <a:rPr lang="id-ID" sz="1400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formulasi)</a:t>
                      </a:r>
                      <a:endParaRPr lang="id-ID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13,3%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13,3%</a:t>
                      </a:r>
                      <a:endParaRPr lang="id-ID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16,67 %</a:t>
                      </a:r>
                      <a:endParaRPr lang="id-ID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20 %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20 %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Meningkatnya jumlah dokumen  dan arsip daerah yang diselamatakan dan dilestarikan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Persentase Organisasi Perangkat Daerah yang dokumen / arsipnya diselamatkan dan dilestarikan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(beda</a:t>
                      </a:r>
                      <a:r>
                        <a:rPr lang="id-ID" sz="1400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indikator)</a:t>
                      </a:r>
                      <a:endParaRPr lang="id-ID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8 %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8,33 %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8,33 %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8,33 %</a:t>
                      </a:r>
                      <a:endParaRPr lang="id-ID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8,33 %</a:t>
                      </a:r>
                      <a:endParaRPr lang="id-ID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07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PERJANJIAN KINERJA DAN REALISASI TAHUN 2016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38469"/>
              </p:ext>
            </p:extLst>
          </p:nvPr>
        </p:nvGraphicFramePr>
        <p:xfrm>
          <a:off x="467544" y="980728"/>
          <a:ext cx="8385389" cy="446913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95354"/>
                <a:gridCol w="2340331"/>
                <a:gridCol w="2587139"/>
                <a:gridCol w="990708"/>
                <a:gridCol w="1108898"/>
                <a:gridCol w="862959"/>
              </a:tblGrid>
              <a:tr h="51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No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Sasaran Strategis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Indikator Kinerja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Target</a:t>
                      </a:r>
                      <a:endParaRPr lang="id-ID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Realisasi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% capaian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</a:tr>
              <a:tr h="51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administrasi perkantoran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Jumlah dokumen perencanaan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 dokumen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 dokumen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103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kualitas pengelolaan dan pelayanan kearsipan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Satuan Kerja Perangkat Daerah (SKPD) yang memiliki Tata Kearsipan yang baik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peningkatan Kunjungan masyarakat ke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perpustakaan sekolah, desa / kelurahan yang dibina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30%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27,7%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92,5%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id-ID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Peningkatan Jumlah dan Judul Buku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5%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35,77%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715,49%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4320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REALISASI ANGGARAN TAHUN 2016</a:t>
            </a:r>
            <a:endParaRPr lang="id-ID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7956"/>
              </p:ext>
            </p:extLst>
          </p:nvPr>
        </p:nvGraphicFramePr>
        <p:xfrm>
          <a:off x="467544" y="980728"/>
          <a:ext cx="8352928" cy="472035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76064"/>
                <a:gridCol w="2016224"/>
                <a:gridCol w="3024336"/>
                <a:gridCol w="1368152"/>
                <a:gridCol w="1368152"/>
              </a:tblGrid>
              <a:tr h="51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No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Sasaran Strategis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Indikator Kinerja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Realisasi</a:t>
                      </a:r>
                      <a:r>
                        <a:rPr lang="id-ID" sz="15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Anggaran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% capaian</a:t>
                      </a:r>
                      <a:endParaRPr lang="id-ID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 anchor="ctr"/>
                </a:tc>
              </a:tr>
              <a:tr h="51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endParaRPr lang="id-ID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administrasi perkantoran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Jumlah dokumen perencanaan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87,15%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103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kualitas pengelolaan dan pelayanan kearsipan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Satuan Kerja Perangkat Daerah (SKPD) yang memiliki Tata Kearsipan yang baik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95,62%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peningkatan Kunjungan masyarakat ke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99,22%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100%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</a:t>
                      </a:r>
                      <a:endParaRPr lang="id-ID" sz="15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perpustakaan sekolah, desa / kelurahan yang dibina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92,5%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  <a:tr h="77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endParaRPr lang="id-ID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Peningkatan mutu pelayanan perpustakaan</a:t>
                      </a:r>
                      <a:endParaRPr lang="id-ID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Persentase Peningkatan Jumlah dan Judul Buku Perpustakaan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98,70%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715,49%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id-ID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857" marR="93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1084</Words>
  <Application>Microsoft Office PowerPoint</Application>
  <PresentationFormat>On-screen Show (4:3)</PresentationFormat>
  <Paragraphs>263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SAKIP 2017 SISTEM AKUNTABLITAS INSTANSI PEMERINTAH</vt:lpstr>
      <vt:lpstr>GAMBARAN UMUM  DINAS PERPUSTAKAN DAN ARSIP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SAKIP 2016 SISTEM AKUNTABLITAS INSTANSI PEMERINTAH</dc:title>
  <dc:creator>ismail - [2010]</dc:creator>
  <cp:lastModifiedBy>pusarmen</cp:lastModifiedBy>
  <cp:revision>42</cp:revision>
  <cp:lastPrinted>2017-08-18T07:13:17Z</cp:lastPrinted>
  <dcterms:created xsi:type="dcterms:W3CDTF">2017-08-10T02:38:34Z</dcterms:created>
  <dcterms:modified xsi:type="dcterms:W3CDTF">2017-08-18T07:57:33Z</dcterms:modified>
</cp:coreProperties>
</file>